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E9CA425-C9E3-45B8-AD4A-E48049BCA1E9}">
  <a:tblStyle styleId="{5E9CA425-C9E3-45B8-AD4A-E48049BCA1E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b="0" i="0" sz="1100" u="none" cap="none" strike="noStrike"/>
            </a:lvl1pPr>
            <a:lvl2pPr indent="-3175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0" i="0" sz="1100" u="none" cap="none" strike="noStrike"/>
            </a:lvl2pPr>
            <a:lvl3pPr indent="-3175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0" i="0" sz="1100" u="none" cap="none" strike="noStrike"/>
            </a:lvl3pPr>
            <a:lvl4pPr indent="-3175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b="0" i="0" sz="1100" u="none" cap="none" strike="noStrike"/>
            </a:lvl4pPr>
            <a:lvl5pPr indent="-3175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0" i="0" sz="1100" u="none" cap="none" strike="noStrike"/>
            </a:lvl5pPr>
            <a:lvl6pPr indent="-3175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0" i="0" sz="1100" u="none" cap="none" strike="noStrike"/>
            </a:lvl6pPr>
            <a:lvl7pPr indent="-3175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b="0" i="0" sz="1100" u="none" cap="none" strike="noStrike"/>
            </a:lvl7pPr>
            <a:lvl8pPr indent="-3175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0" i="0" sz="1100" u="none" cap="none" strike="noStrike"/>
            </a:lvl8pPr>
            <a:lvl9pPr indent="-3175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0" i="0" sz="11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973b91c04b_0_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973b91c04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973b91c04b_0_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973b91c04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9744e67b2f_0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9744e67b2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9744e67b2f_0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9744e67b2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9744e67b2f_0_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9744e67b2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9744e67b2f_0_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9744e67b2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9744e67b2f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9744e67b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9744e67b2f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9744e67b2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9748b5f6ce_1_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9748b5f6ce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973b91c04b_0_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973b91c04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976ab8ca55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976ab8ca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973b91c04b_0_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973b91c04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9748b5f6ce_1_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9748b5f6ce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9748b5f6ce_3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g29748b5f6ce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9748b5f6ce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9748b5f6c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9748b5f6ce_1_1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9748b5f6ce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9748b5f6ce_1_1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9748b5f6ce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9748b5f6ce_1_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9748b5f6ce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9748b5f6ce_1_1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9748b5f6ce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9748b5f6ce_1_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9748b5f6ce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9748b5f6ce_1_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9748b5f6ce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9748b5f6ce_0_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9748b5f6c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9748b5f6ce_0_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9748b5f6c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9748b5f6ce_3_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9748b5f6ce_3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9748b5f6ce_0_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9748b5f6c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9748b5f6ce_3_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9748b5f6ce_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9748b5f6ce_3_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9748b5f6ce_3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9748b5f6ce_1_1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9748b5f6ce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9748b5f6ce_3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9748b5f6ce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976ab8d3bd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976ab8d3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9748b5f6ce_0_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9748b5f6c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973b91c04b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973b91c04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9748b5f6ce_1_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9748b5f6ce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973b91c04b_0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973b91c04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973b91c04b_0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973b91c04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9748b5f6ce_1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9748b5f6ce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9748b5f6ce_1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9748b5f6ce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" name="Google Shape;52;p1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53" name="Google Shape;53;p1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13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" name="Google Shape;55;p13"/>
          <p:cNvGrpSpPr/>
          <p:nvPr/>
        </p:nvGrpSpPr>
        <p:grpSpPr>
          <a:xfrm flipH="1" rot="10800000">
            <a:off x="1" y="1090763"/>
            <a:ext cx="8847502" cy="2961974"/>
            <a:chOff x="-8178042" y="-4493254"/>
            <a:chExt cx="19483597" cy="6522736"/>
          </a:xfrm>
        </p:grpSpPr>
        <p:sp>
          <p:nvSpPr>
            <p:cNvPr id="56" name="Google Shape;56;p13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" name="Google Shape;58;p13"/>
          <p:cNvGrpSpPr/>
          <p:nvPr/>
        </p:nvGrpSpPr>
        <p:grpSpPr>
          <a:xfrm>
            <a:off x="3677236" y="4278349"/>
            <a:ext cx="5480828" cy="432996"/>
            <a:chOff x="5582265" y="4646738"/>
            <a:chExt cx="5480828" cy="432996"/>
          </a:xfrm>
        </p:grpSpPr>
        <p:sp>
          <p:nvSpPr>
            <p:cNvPr id="59" name="Google Shape;59;p13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0" name="Google Shape;60;p13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61" name="Google Shape;61;p13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13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3" name="Google Shape;63;p13"/>
          <p:cNvSpPr txBox="1"/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1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1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1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1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1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1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1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1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Subtitl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" name="Google Shape;66;p1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67" name="Google Shape;67;p1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4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" name="Google Shape;69;p14"/>
          <p:cNvGrpSpPr/>
          <p:nvPr/>
        </p:nvGrpSpPr>
        <p:grpSpPr>
          <a:xfrm flipH="1" rot="10800000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70" name="Google Shape;70;p14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" name="Google Shape;72;p1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3" name="Google Shape;73;p1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4" name="Google Shape;74;p1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5" name="Google Shape;75;p1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1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" name="Google Shape;77;p1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8" name="Google Shape;78;p1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1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" name="Google Shape;80;p14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98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98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98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98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98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98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98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98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98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" name="Google Shape;85;p15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86" name="Google Shape;86;p15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5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" name="Google Shape;88;p15"/>
          <p:cNvGrpSpPr/>
          <p:nvPr/>
        </p:nvGrpSpPr>
        <p:grpSpPr>
          <a:xfrm flipH="1" rot="10800000">
            <a:off x="1" y="1090763"/>
            <a:ext cx="8847502" cy="2961974"/>
            <a:chOff x="-8178042" y="-4493254"/>
            <a:chExt cx="19483597" cy="6522736"/>
          </a:xfrm>
        </p:grpSpPr>
        <p:sp>
          <p:nvSpPr>
            <p:cNvPr id="89" name="Google Shape;89;p15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" name="Google Shape;91;p15"/>
          <p:cNvSpPr txBox="1"/>
          <p:nvPr>
            <p:ph idx="1" type="body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▰"/>
              <a:defRPr b="0" i="1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19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▻"/>
              <a:defRPr b="0" i="1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19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▻"/>
              <a:defRPr b="0" i="1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19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▻"/>
              <a:defRPr b="0" i="1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19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▻"/>
              <a:defRPr b="0" i="1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19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▻"/>
              <a:defRPr b="0" i="1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19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▻"/>
              <a:defRPr b="0" i="1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19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▻"/>
              <a:defRPr b="0" i="1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19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▻"/>
              <a:defRPr b="0" i="1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15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7200"/>
              <a:buFont typeface="Arial"/>
              <a:buNone/>
            </a:pPr>
            <a:r>
              <a:rPr b="1" i="0" lang="en" sz="7200" u="none" cap="none" strike="noStrike">
                <a:solidFill>
                  <a:srgbClr val="FF9800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grpSp>
        <p:nvGrpSpPr>
          <p:cNvPr id="93" name="Google Shape;93;p1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4" name="Google Shape;94;p1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5" name="Google Shape;95;p1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6" name="Google Shape;96;p1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" name="Google Shape;98;p1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9" name="Google Shape;99;p1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 + 3 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16"/>
          <p:cNvGrpSpPr/>
          <p:nvPr/>
        </p:nvGrpSpPr>
        <p:grpSpPr>
          <a:xfrm>
            <a:off x="-4" y="41"/>
            <a:ext cx="7072430" cy="1327314"/>
            <a:chOff x="-4" y="41"/>
            <a:chExt cx="7072430" cy="1327314"/>
          </a:xfrm>
        </p:grpSpPr>
        <p:sp>
          <p:nvSpPr>
            <p:cNvPr id="104" name="Google Shape;104;p1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5" name="Google Shape;105;p16"/>
            <p:cNvGrpSpPr/>
            <p:nvPr/>
          </p:nvGrpSpPr>
          <p:grpSpPr>
            <a:xfrm flipH="1" rot="10800000">
              <a:off x="3" y="41"/>
              <a:ext cx="6756168" cy="1327314"/>
              <a:chOff x="-2168138" y="330075"/>
              <a:chExt cx="8650663" cy="1699506"/>
            </a:xfrm>
          </p:grpSpPr>
          <p:sp>
            <p:nvSpPr>
              <p:cNvPr id="106" name="Google Shape;106;p1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1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8" name="Google Shape;108;p16"/>
            <p:cNvGrpSpPr/>
            <p:nvPr/>
          </p:nvGrpSpPr>
          <p:grpSpPr>
            <a:xfrm flipH="1" rot="10800000">
              <a:off x="-4" y="381008"/>
              <a:ext cx="7072430" cy="771743"/>
              <a:chOff x="-9092084" y="330075"/>
              <a:chExt cx="15574609" cy="1699501"/>
            </a:xfrm>
          </p:grpSpPr>
          <p:sp>
            <p:nvSpPr>
              <p:cNvPr id="109" name="Google Shape;109;p1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1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1" name="Google Shape;111;p1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2" name="Google Shape;112;p1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3" name="Google Shape;113;p1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4" name="Google Shape;114;p1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1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6" name="Google Shape;116;p1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7" name="Google Shape;117;p1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1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9" name="Google Shape;119;p16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6"/>
          <p:cNvSpPr txBox="1"/>
          <p:nvPr>
            <p:ph idx="1" type="body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Arial"/>
              <a:buChar char="▰"/>
              <a:defRPr b="0" i="0" sz="1800" u="none" cap="none" strike="noStrike">
                <a:solidFill>
                  <a:srgbClr val="26324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Arial"/>
              <a:buChar char="▻"/>
              <a:defRPr b="0" i="0" sz="1800" u="none" cap="none" strike="noStrike">
                <a:solidFill>
                  <a:srgbClr val="26324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Arial"/>
              <a:buChar char="▻"/>
              <a:defRPr b="0" i="0" sz="1800" u="none" cap="none" strike="noStrike">
                <a:solidFill>
                  <a:srgbClr val="26324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Arial"/>
              <a:buChar char="▻"/>
              <a:defRPr b="0" i="0" sz="1800" u="none" cap="none" strike="noStrike">
                <a:solidFill>
                  <a:srgbClr val="26324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Arial"/>
              <a:buChar char="▻"/>
              <a:defRPr b="0" i="0" sz="1800" u="none" cap="none" strike="noStrike">
                <a:solidFill>
                  <a:srgbClr val="26324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Arial"/>
              <a:buChar char="▻"/>
              <a:defRPr b="0" i="0" sz="1800" u="none" cap="none" strike="noStrike">
                <a:solidFill>
                  <a:srgbClr val="26324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Arial"/>
              <a:buChar char="▻"/>
              <a:defRPr b="0" i="0" sz="1800" u="none" cap="none" strike="noStrike">
                <a:solidFill>
                  <a:srgbClr val="26324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Arial"/>
              <a:buChar char="▻"/>
              <a:defRPr b="0" i="0" sz="1800" u="none" cap="none" strike="noStrike">
                <a:solidFill>
                  <a:srgbClr val="26324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1800"/>
              <a:buFont typeface="Arial"/>
              <a:buChar char="▻"/>
              <a:defRPr b="0" i="0" sz="1800" u="none" cap="none" strike="noStrike">
                <a:solidFill>
                  <a:srgbClr val="26324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6"/>
          <p:cNvSpPr txBox="1"/>
          <p:nvPr>
            <p:ph idx="2" type="body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Arial"/>
              <a:buChar char="▰"/>
              <a:defRPr b="0" i="0" sz="1800" u="none" cap="none" strike="noStrike">
                <a:solidFill>
                  <a:srgbClr val="26324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Arial"/>
              <a:buChar char="▻"/>
              <a:defRPr b="0" i="0" sz="1800" u="none" cap="none" strike="noStrike">
                <a:solidFill>
                  <a:srgbClr val="26324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Arial"/>
              <a:buChar char="▻"/>
              <a:defRPr b="0" i="0" sz="1800" u="none" cap="none" strike="noStrike">
                <a:solidFill>
                  <a:srgbClr val="26324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Arial"/>
              <a:buChar char="▻"/>
              <a:defRPr b="0" i="0" sz="1800" u="none" cap="none" strike="noStrike">
                <a:solidFill>
                  <a:srgbClr val="26324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Arial"/>
              <a:buChar char="▻"/>
              <a:defRPr b="0" i="0" sz="1800" u="none" cap="none" strike="noStrike">
                <a:solidFill>
                  <a:srgbClr val="26324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Arial"/>
              <a:buChar char="▻"/>
              <a:defRPr b="0" i="0" sz="1800" u="none" cap="none" strike="noStrike">
                <a:solidFill>
                  <a:srgbClr val="26324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Arial"/>
              <a:buChar char="▻"/>
              <a:defRPr b="0" i="0" sz="1800" u="none" cap="none" strike="noStrike">
                <a:solidFill>
                  <a:srgbClr val="26324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Arial"/>
              <a:buChar char="▻"/>
              <a:defRPr b="0" i="0" sz="1800" u="none" cap="none" strike="noStrike">
                <a:solidFill>
                  <a:srgbClr val="26324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1800"/>
              <a:buFont typeface="Arial"/>
              <a:buChar char="▻"/>
              <a:defRPr b="0" i="0" sz="1800" u="none" cap="none" strike="noStrike">
                <a:solidFill>
                  <a:srgbClr val="26324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16"/>
          <p:cNvSpPr txBox="1"/>
          <p:nvPr>
            <p:ph idx="3" type="body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Arial"/>
              <a:buChar char="▰"/>
              <a:defRPr b="0" i="0" sz="1800" u="none" cap="none" strike="noStrike">
                <a:solidFill>
                  <a:srgbClr val="26324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Arial"/>
              <a:buChar char="▻"/>
              <a:defRPr b="0" i="0" sz="1800" u="none" cap="none" strike="noStrike">
                <a:solidFill>
                  <a:srgbClr val="26324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Arial"/>
              <a:buChar char="▻"/>
              <a:defRPr b="0" i="0" sz="1800" u="none" cap="none" strike="noStrike">
                <a:solidFill>
                  <a:srgbClr val="26324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Arial"/>
              <a:buChar char="▻"/>
              <a:defRPr b="0" i="0" sz="1800" u="none" cap="none" strike="noStrike">
                <a:solidFill>
                  <a:srgbClr val="26324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Arial"/>
              <a:buChar char="▻"/>
              <a:defRPr b="0" i="0" sz="1800" u="none" cap="none" strike="noStrike">
                <a:solidFill>
                  <a:srgbClr val="26324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Arial"/>
              <a:buChar char="▻"/>
              <a:defRPr b="0" i="0" sz="1800" u="none" cap="none" strike="noStrike">
                <a:solidFill>
                  <a:srgbClr val="26324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Arial"/>
              <a:buChar char="▻"/>
              <a:defRPr b="0" i="0" sz="1800" u="none" cap="none" strike="noStrike">
                <a:solidFill>
                  <a:srgbClr val="26324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Arial"/>
              <a:buChar char="▻"/>
              <a:defRPr b="0" i="0" sz="1800" u="none" cap="none" strike="noStrike">
                <a:solidFill>
                  <a:srgbClr val="26324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1800"/>
              <a:buFont typeface="Arial"/>
              <a:buChar char="▻"/>
              <a:defRPr b="0" i="0" sz="1800" u="none" cap="none" strike="noStrike">
                <a:solidFill>
                  <a:srgbClr val="26324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1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17"/>
          <p:cNvGrpSpPr/>
          <p:nvPr/>
        </p:nvGrpSpPr>
        <p:grpSpPr>
          <a:xfrm>
            <a:off x="2466138" y="4472723"/>
            <a:ext cx="6686825" cy="670795"/>
            <a:chOff x="5589288" y="4472723"/>
            <a:chExt cx="6686825" cy="670795"/>
          </a:xfrm>
        </p:grpSpPr>
        <p:sp>
          <p:nvSpPr>
            <p:cNvPr id="126" name="Google Shape;126;p17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7" name="Google Shape;127;p17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1" cy="1699506"/>
            </a:xfrm>
          </p:grpSpPr>
          <p:sp>
            <p:nvSpPr>
              <p:cNvPr id="128" name="Google Shape;128;p17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17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" name="Google Shape;130;p17"/>
            <p:cNvGrpSpPr/>
            <p:nvPr/>
          </p:nvGrpSpPr>
          <p:grpSpPr>
            <a:xfrm flipH="1">
              <a:off x="5592255" y="4646738"/>
              <a:ext cx="6682918" cy="304563"/>
              <a:chOff x="-30922587" y="330075"/>
              <a:chExt cx="37293071" cy="1699569"/>
            </a:xfrm>
          </p:grpSpPr>
          <p:sp>
            <p:nvSpPr>
              <p:cNvPr id="131" name="Google Shape;131;p17"/>
              <p:cNvSpPr/>
              <p:nvPr/>
            </p:nvSpPr>
            <p:spPr>
              <a:xfrm>
                <a:off x="-30922587" y="330144"/>
                <a:ext cx="355881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17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3" name="Google Shape;133;p17"/>
          <p:cNvSpPr txBox="1"/>
          <p:nvPr>
            <p:ph idx="1" type="body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6324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Arial"/>
              <a:buChar char="▻"/>
              <a:defRPr b="0" i="0" sz="2400" u="none" cap="none" strike="noStrike">
                <a:solidFill>
                  <a:srgbClr val="26324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Arial"/>
              <a:buChar char="▻"/>
              <a:defRPr b="0" i="0" sz="2400" u="none" cap="none" strike="noStrike">
                <a:solidFill>
                  <a:srgbClr val="26324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Arial"/>
              <a:buChar char="▻"/>
              <a:defRPr b="0" i="0" sz="2400" u="none" cap="none" strike="noStrike">
                <a:solidFill>
                  <a:srgbClr val="26324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Arial"/>
              <a:buChar char="▻"/>
              <a:defRPr b="0" i="0" sz="2400" u="none" cap="none" strike="noStrike">
                <a:solidFill>
                  <a:srgbClr val="26324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Arial"/>
              <a:buChar char="▻"/>
              <a:defRPr b="0" i="0" sz="2400" u="none" cap="none" strike="noStrike">
                <a:solidFill>
                  <a:srgbClr val="26324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Arial"/>
              <a:buChar char="▻"/>
              <a:defRPr b="0" i="0" sz="2400" u="none" cap="none" strike="noStrike">
                <a:solidFill>
                  <a:srgbClr val="26324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Arial"/>
              <a:buChar char="▻"/>
              <a:defRPr b="0" i="0" sz="2400" u="none" cap="none" strike="noStrike">
                <a:solidFill>
                  <a:srgbClr val="26324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Arial"/>
              <a:buChar char="▻"/>
              <a:defRPr b="0" i="0" sz="2400" u="none" cap="none" strike="noStrike">
                <a:solidFill>
                  <a:srgbClr val="26324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" name="Google Shape;134;p1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  <p:grpSp>
        <p:nvGrpSpPr>
          <p:cNvPr id="135" name="Google Shape;135;p17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36" name="Google Shape;136;p1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7" name="Google Shape;137;p1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8" name="Google Shape;138;p1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1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0" name="Google Shape;140;p1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41" name="Google Shape;141;p1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1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Relationship Id="rId4" Type="http://schemas.openxmlformats.org/officeDocument/2006/relationships/image" Target="../media/image1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Relationship Id="rId4" Type="http://schemas.openxmlformats.org/officeDocument/2006/relationships/image" Target="../media/image1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2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youtu.be/ufINa-XGX2M?si=zj3rsVCsiJZMz2-9" TargetMode="External"/><Relationship Id="rId4" Type="http://schemas.openxmlformats.org/officeDocument/2006/relationships/hyperlink" Target="https://www.analyticsvidhya.com/blog/2023/01/learning-different-techniques-of-anomaly-detection/" TargetMode="External"/><Relationship Id="rId5" Type="http://schemas.openxmlformats.org/officeDocument/2006/relationships/hyperlink" Target="https://www.intellspot.com/anomaly-detection-algorithms/" TargetMode="External"/><Relationship Id="rId6" Type="http://schemas.openxmlformats.org/officeDocument/2006/relationships/hyperlink" Target="https://towardsdatascience.com/a-novel-approach-to-feature-importance-shapley-additive-explanations-d18af30fc21b" TargetMode="External"/><Relationship Id="rId7" Type="http://schemas.openxmlformats.org/officeDocument/2006/relationships/hyperlink" Target="https://medium.com/analytics-vidhya/anomaly-detection-using-generative-adversarial-networks-gan-ca433f2ac287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 txBox="1"/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/>
              <a:t>Fault Detection in Factory Machines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8" name="Google Shape;148;p18"/>
          <p:cNvSpPr txBox="1"/>
          <p:nvPr/>
        </p:nvSpPr>
        <p:spPr>
          <a:xfrm>
            <a:off x="6411600" y="4677200"/>
            <a:ext cx="22818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- 03</a:t>
            </a:r>
            <a:endParaRPr/>
          </a:p>
        </p:txBody>
      </p:sp>
      <p:sp>
        <p:nvSpPr>
          <p:cNvPr id="149" name="Google Shape;149;p18"/>
          <p:cNvSpPr txBox="1"/>
          <p:nvPr/>
        </p:nvSpPr>
        <p:spPr>
          <a:xfrm>
            <a:off x="6658375" y="2912950"/>
            <a:ext cx="2861100" cy="16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63248"/>
                </a:solidFill>
              </a:rPr>
              <a:t>190346A - Laksika T</a:t>
            </a:r>
            <a:endParaRPr>
              <a:solidFill>
                <a:srgbClr val="26324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63248"/>
                </a:solidFill>
              </a:rPr>
              <a:t>190287R - Kajanan S</a:t>
            </a:r>
            <a:endParaRPr>
              <a:solidFill>
                <a:srgbClr val="26324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63248"/>
                </a:solidFill>
              </a:rPr>
              <a:t>190277L - Jayaweera IGHI</a:t>
            </a:r>
            <a:endParaRPr>
              <a:solidFill>
                <a:srgbClr val="26324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63248"/>
                </a:solidFill>
              </a:rPr>
              <a:t>190408R - Nanayakkara NKPI</a:t>
            </a:r>
            <a:endParaRPr>
              <a:solidFill>
                <a:srgbClr val="263248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/>
          <p:nvPr>
            <p:ph type="ctrTitle"/>
          </p:nvPr>
        </p:nvSpPr>
        <p:spPr>
          <a:xfrm>
            <a:off x="430675" y="3409825"/>
            <a:ext cx="4634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227" name="Google Shape;227;p2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0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  <p:sp>
        <p:nvSpPr>
          <p:cNvPr id="228" name="Google Shape;228;p27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5378"/>
              </a:buClr>
              <a:buSzPts val="12000"/>
              <a:buFont typeface="Arial"/>
              <a:buNone/>
            </a:pPr>
            <a:r>
              <a:rPr b="1" lang="en" sz="12000">
                <a:solidFill>
                  <a:srgbClr val="3F5378"/>
                </a:solidFill>
              </a:rPr>
              <a:t>2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sp>
        <p:nvSpPr>
          <p:cNvPr id="234" name="Google Shape;234;p28"/>
          <p:cNvSpPr txBox="1"/>
          <p:nvPr>
            <p:ph idx="1" type="body"/>
          </p:nvPr>
        </p:nvSpPr>
        <p:spPr>
          <a:xfrm>
            <a:off x="311700" y="1152475"/>
            <a:ext cx="8520600" cy="3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Analysis was conducted in following approaches.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 sz="1800"/>
              <a:t>Null and unique value analysis.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 sz="1800"/>
              <a:t>Correlation Analysis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 sz="1800"/>
              <a:t>Univariate time series analysis</a:t>
            </a:r>
            <a:endParaRPr sz="18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The dataset consisted of vibration data and machine status data.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Analysis was performed on both types of data.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Null value Analysis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Percentage of null values was calculated and the feature ‘SequenceNumber’ was removed due to having significantly higher null value percentage.</a:t>
            </a:r>
            <a:endParaRPr/>
          </a:p>
        </p:txBody>
      </p:sp>
      <p:sp>
        <p:nvSpPr>
          <p:cNvPr id="235" name="Google Shape;23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b="1" lang="en" sz="1820"/>
              <a:t>Unique </a:t>
            </a:r>
            <a:r>
              <a:rPr b="1" lang="en" sz="1820"/>
              <a:t>values</a:t>
            </a:r>
            <a:endParaRPr sz="2720"/>
          </a:p>
        </p:txBody>
      </p:sp>
      <p:sp>
        <p:nvSpPr>
          <p:cNvPr id="241" name="Google Shape;241;p29"/>
          <p:cNvSpPr txBox="1"/>
          <p:nvPr>
            <p:ph idx="1" type="body"/>
          </p:nvPr>
        </p:nvSpPr>
        <p:spPr>
          <a:xfrm>
            <a:off x="311700" y="923875"/>
            <a:ext cx="8520600" cy="15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Number of unique values were counted for each feature.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This is helpful in determining the values which do not vary across the time.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These values can be neglected when doing time series analysis since there is no </a:t>
            </a:r>
            <a:r>
              <a:rPr lang="en"/>
              <a:t>change</a:t>
            </a:r>
            <a:r>
              <a:rPr lang="en"/>
              <a:t> with the time.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29"/>
          <p:cNvSpPr txBox="1"/>
          <p:nvPr>
            <p:ph type="title"/>
          </p:nvPr>
        </p:nvSpPr>
        <p:spPr>
          <a:xfrm>
            <a:off x="311700" y="2663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b="1" lang="en" sz="1820"/>
              <a:t>Correlation Analysis</a:t>
            </a:r>
            <a:endParaRPr sz="2720"/>
          </a:p>
        </p:txBody>
      </p:sp>
      <p:sp>
        <p:nvSpPr>
          <p:cNvPr id="244" name="Google Shape;244;p29"/>
          <p:cNvSpPr txBox="1"/>
          <p:nvPr>
            <p:ph idx="1" type="body"/>
          </p:nvPr>
        </p:nvSpPr>
        <p:spPr>
          <a:xfrm>
            <a:off x="311700" y="3142725"/>
            <a:ext cx="8520600" cy="15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Correlation analysis is important in feature selection for modelling as well.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Correlation was checked in vibration data and machine </a:t>
            </a:r>
            <a:r>
              <a:rPr lang="en"/>
              <a:t>status</a:t>
            </a:r>
            <a:r>
              <a:rPr lang="en"/>
              <a:t> data separately.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0" name="Google Shape;2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050" y="272788"/>
            <a:ext cx="4272349" cy="45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0125" y="348988"/>
            <a:ext cx="4219826" cy="4521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b="1" lang="en" sz="1820"/>
              <a:t>Analysis with machine 2</a:t>
            </a:r>
            <a:endParaRPr sz="2720"/>
          </a:p>
        </p:txBody>
      </p:sp>
      <p:sp>
        <p:nvSpPr>
          <p:cNvPr id="258" name="Google Shape;258;p31"/>
          <p:cNvSpPr txBox="1"/>
          <p:nvPr>
            <p:ph idx="1" type="body"/>
          </p:nvPr>
        </p:nvSpPr>
        <p:spPr>
          <a:xfrm>
            <a:off x="311700" y="1152475"/>
            <a:ext cx="8520600" cy="15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Different phase of analysis was done taking into account the status of machine 2.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Status of any machine can be one of,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1 : 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0 : off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-1 : unknown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When considering the correlation between vibration data and status of machine 2 following features showed the highest correlation.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ZOAVelocity: 0.630355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XPeakmg: 0.592414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XRMSmg: 0.592159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TempHumiSenVal: 0.58641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ZPeakmg:0.585569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4" name="Google Shape;26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b="1" lang="en" sz="1820"/>
              <a:t>Univariate time series analysis</a:t>
            </a:r>
            <a:endParaRPr sz="2720"/>
          </a:p>
        </p:txBody>
      </p:sp>
      <p:sp>
        <p:nvSpPr>
          <p:cNvPr id="265" name="Google Shape;265;p32"/>
          <p:cNvSpPr txBox="1"/>
          <p:nvPr>
            <p:ph idx="1" type="body"/>
          </p:nvPr>
        </p:nvSpPr>
        <p:spPr>
          <a:xfrm>
            <a:off x="311700" y="923875"/>
            <a:ext cx="8520600" cy="15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The selected set of features were further taken into consideration for univariate time series analysis.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Seasonal decomposition was used to decompose the time series data.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The intention of this analysis was to observe trend </a:t>
            </a:r>
            <a:r>
              <a:rPr lang="en"/>
              <a:t>and seasonality </a:t>
            </a:r>
            <a:r>
              <a:rPr lang="en"/>
              <a:t>after decomposition.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There were no significant patterns observed in trend and seasonality.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75" y="2968675"/>
            <a:ext cx="2932719" cy="217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4649" y="2953904"/>
            <a:ext cx="2932725" cy="2189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5625" y="2968676"/>
            <a:ext cx="2913309" cy="2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3"/>
          <p:cNvSpPr txBox="1"/>
          <p:nvPr>
            <p:ph type="ctrTitle"/>
          </p:nvPr>
        </p:nvSpPr>
        <p:spPr>
          <a:xfrm>
            <a:off x="430675" y="3409825"/>
            <a:ext cx="4634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Preparing Machine 2 Dataset including Pure &amp; Noisy Data</a:t>
            </a:r>
            <a:endParaRPr/>
          </a:p>
        </p:txBody>
      </p:sp>
      <p:sp>
        <p:nvSpPr>
          <p:cNvPr id="274" name="Google Shape;274;p3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0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  <p:sp>
        <p:nvSpPr>
          <p:cNvPr id="275" name="Google Shape;275;p33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5378"/>
              </a:buClr>
              <a:buSzPts val="12000"/>
              <a:buFont typeface="Arial"/>
              <a:buNone/>
            </a:pPr>
            <a:r>
              <a:rPr b="1" lang="en" sz="12000">
                <a:solidFill>
                  <a:srgbClr val="3F5378"/>
                </a:solidFill>
              </a:rPr>
              <a:t>3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Filtering</a:t>
            </a:r>
            <a:endParaRPr/>
          </a:p>
        </p:txBody>
      </p:sp>
      <p:sp>
        <p:nvSpPr>
          <p:cNvPr id="281" name="Google Shape;281;p34"/>
          <p:cNvSpPr txBox="1"/>
          <p:nvPr>
            <p:ph idx="1" type="body"/>
          </p:nvPr>
        </p:nvSpPr>
        <p:spPr>
          <a:xfrm>
            <a:off x="311700" y="1152475"/>
            <a:ext cx="8520600" cy="36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lang="en" sz="1700"/>
              <a:t>Our </a:t>
            </a:r>
            <a:r>
              <a:rPr lang="en" sz="1700"/>
              <a:t>analysis</a:t>
            </a:r>
            <a:r>
              <a:rPr lang="en" sz="1700"/>
              <a:t> on m</a:t>
            </a:r>
            <a:r>
              <a:rPr lang="en" sz="1700"/>
              <a:t>achine 2</a:t>
            </a:r>
            <a:endParaRPr sz="1700"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lang="en" sz="1700"/>
              <a:t>M</a:t>
            </a:r>
            <a:r>
              <a:rPr lang="en" sz="1700"/>
              <a:t>achine 2 should be in the “on” (1) mode</a:t>
            </a:r>
            <a:endParaRPr sz="1700"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lang="en" sz="1700"/>
              <a:t>Other rows were omitted</a:t>
            </a:r>
            <a:endParaRPr sz="1700"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lang="en" sz="1700"/>
              <a:t>Differentiated resulting dataset into</a:t>
            </a:r>
            <a:endParaRPr sz="1700"/>
          </a:p>
          <a:p>
            <a:pPr indent="-3365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lang="en" sz="1700"/>
              <a:t>“</a:t>
            </a:r>
            <a:r>
              <a:rPr lang="en" sz="1700"/>
              <a:t>pure</a:t>
            </a:r>
            <a:r>
              <a:rPr lang="en" sz="1700"/>
              <a:t>”</a:t>
            </a:r>
            <a:r>
              <a:rPr lang="en" sz="1700"/>
              <a:t> (only machine 2's vibrations)</a:t>
            </a:r>
            <a:endParaRPr sz="1700"/>
          </a:p>
          <a:p>
            <a:pPr indent="-3365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lang="en" sz="1700"/>
              <a:t>“</a:t>
            </a:r>
            <a:r>
              <a:rPr lang="en" sz="1700"/>
              <a:t>noisy</a:t>
            </a:r>
            <a:r>
              <a:rPr lang="en" sz="1700"/>
              <a:t>”</a:t>
            </a:r>
            <a:r>
              <a:rPr lang="en" sz="1700"/>
              <a:t> (</a:t>
            </a:r>
            <a:r>
              <a:rPr lang="en" sz="1700"/>
              <a:t>affected</a:t>
            </a:r>
            <a:r>
              <a:rPr lang="en" sz="1700"/>
              <a:t> by other machines)</a:t>
            </a:r>
            <a:endParaRPr sz="1700"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lang="en" sz="1700"/>
              <a:t>Created a binary feature called “is_pure” (0 for noisy, 1 for pure data)</a:t>
            </a:r>
            <a:endParaRPr sz="17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82" name="Google Shape;28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Filtering</a:t>
            </a:r>
            <a:endParaRPr/>
          </a:p>
        </p:txBody>
      </p:sp>
      <p:sp>
        <p:nvSpPr>
          <p:cNvPr id="288" name="Google Shape;28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9" name="Google Shape;28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050" y="1297875"/>
            <a:ext cx="3302025" cy="2450255"/>
          </a:xfrm>
          <a:prstGeom prst="rect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0" name="Google Shape;29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9675" y="1295825"/>
            <a:ext cx="3299268" cy="2452300"/>
          </a:xfrm>
          <a:prstGeom prst="rect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1" name="Google Shape;291;p35"/>
          <p:cNvSpPr/>
          <p:nvPr/>
        </p:nvSpPr>
        <p:spPr>
          <a:xfrm>
            <a:off x="448963" y="4028275"/>
            <a:ext cx="3856200" cy="80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is_pure</a:t>
            </a: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 = (M2 == 1) &amp; (M1, M3 - M21 == 0)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2" name="Google Shape;292;p35"/>
          <p:cNvSpPr/>
          <p:nvPr/>
        </p:nvSpPr>
        <p:spPr>
          <a:xfrm>
            <a:off x="4731200" y="4026225"/>
            <a:ext cx="3856200" cy="80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is_pure = (M2 == 1) &amp; (M1, M3 - M5 == 0)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/>
          <p:nvPr>
            <p:ph type="title"/>
          </p:nvPr>
        </p:nvSpPr>
        <p:spPr>
          <a:xfrm>
            <a:off x="311700" y="330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Assumptions on Data Filtering</a:t>
            </a:r>
            <a:endParaRPr/>
          </a:p>
        </p:txBody>
      </p:sp>
      <p:sp>
        <p:nvSpPr>
          <p:cNvPr id="298" name="Google Shape;298;p36"/>
          <p:cNvSpPr txBox="1"/>
          <p:nvPr>
            <p:ph idx="1" type="body"/>
          </p:nvPr>
        </p:nvSpPr>
        <p:spPr>
          <a:xfrm>
            <a:off x="311700" y="1077150"/>
            <a:ext cx="8520600" cy="3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❏"/>
            </a:pPr>
            <a:r>
              <a:rPr lang="en"/>
              <a:t>Machines 1 to 5 (M1 - M5) are physically close to machine 2 (M2) in the industrial setup. Based on,</a:t>
            </a:r>
            <a:endParaRPr/>
          </a:p>
          <a:p>
            <a:pPr indent="-342900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 sz="1800"/>
              <a:t>Serial number</a:t>
            </a:r>
            <a:endParaRPr sz="1800"/>
          </a:p>
          <a:p>
            <a:pPr indent="-342900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 sz="1800"/>
              <a:t>Same sensor has been used to </a:t>
            </a:r>
            <a:r>
              <a:rPr lang="en" sz="1800"/>
              <a:t>capture</a:t>
            </a:r>
            <a:r>
              <a:rPr lang="en" sz="1800"/>
              <a:t> the status of them</a:t>
            </a:r>
            <a:endParaRPr sz="1800"/>
          </a:p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❏"/>
            </a:pPr>
            <a:r>
              <a:rPr lang="en"/>
              <a:t>When M2 operates, its vibrations are </a:t>
            </a:r>
            <a:r>
              <a:rPr b="1" lang="en"/>
              <a:t>mostly</a:t>
            </a:r>
            <a:r>
              <a:rPr lang="en"/>
              <a:t> affected by the neighboring machines (M1, M3 - M5) rather than far away machines 6 to 21.</a:t>
            </a:r>
            <a:endParaRPr/>
          </a:p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is_pure = (M2 == 1) &amp; (M1, M3 - M5 == 0)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9" name="Google Shape;29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/>
          <p:nvPr>
            <p:ph type="title"/>
          </p:nvPr>
        </p:nvSpPr>
        <p:spPr>
          <a:xfrm>
            <a:off x="311700" y="317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55" name="Google Shape;155;p19"/>
          <p:cNvSpPr txBox="1"/>
          <p:nvPr>
            <p:ph idx="1" type="body"/>
          </p:nvPr>
        </p:nvSpPr>
        <p:spPr>
          <a:xfrm>
            <a:off x="311700" y="890250"/>
            <a:ext cx="8520600" cy="39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182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95"/>
              <a:buChar char="❏"/>
            </a:pPr>
            <a:r>
              <a:rPr lang="en" sz="1395"/>
              <a:t>Predictive maintenance is vital in industry, preventing machine faults, minimizing downtime, and enhancing safety.</a:t>
            </a:r>
            <a:endParaRPr sz="1395"/>
          </a:p>
          <a:p>
            <a:pPr indent="-317182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95"/>
              <a:buChar char="❏"/>
            </a:pPr>
            <a:r>
              <a:rPr lang="en" sz="1395"/>
              <a:t>It's used in aviation, manufacturing, energy, transportation, and healthcare, ensuring efficiency and safety.</a:t>
            </a:r>
            <a:endParaRPr sz="1395"/>
          </a:p>
          <a:p>
            <a:pPr indent="-317182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95"/>
              <a:buChar char="❏"/>
            </a:pPr>
            <a:r>
              <a:rPr lang="en" sz="1395"/>
              <a:t>We aims to ensure continuous machinery operation and reduce risks associated with unplanned failures.</a:t>
            </a:r>
            <a:endParaRPr sz="1395"/>
          </a:p>
          <a:p>
            <a:pPr indent="-317182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95"/>
              <a:buChar char="❏"/>
            </a:pPr>
            <a:r>
              <a:rPr b="1" lang="en" sz="1395"/>
              <a:t>Objective:</a:t>
            </a:r>
            <a:r>
              <a:rPr lang="en" sz="1395"/>
              <a:t> Create a specialized anomaly detection model for vibration data to improve operational efficiency and resource allocation.</a:t>
            </a:r>
            <a:endParaRPr sz="1395"/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395"/>
          </a:p>
        </p:txBody>
      </p:sp>
      <p:sp>
        <p:nvSpPr>
          <p:cNvPr id="156" name="Google Shape;15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7"/>
          <p:cNvSpPr txBox="1"/>
          <p:nvPr>
            <p:ph type="ctrTitle"/>
          </p:nvPr>
        </p:nvSpPr>
        <p:spPr>
          <a:xfrm>
            <a:off x="430675" y="3409825"/>
            <a:ext cx="4634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Development</a:t>
            </a:r>
            <a:endParaRPr/>
          </a:p>
        </p:txBody>
      </p:sp>
      <p:sp>
        <p:nvSpPr>
          <p:cNvPr id="305" name="Google Shape;305;p3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  <p:sp>
        <p:nvSpPr>
          <p:cNvPr id="306" name="Google Shape;306;p37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5378"/>
              </a:buClr>
              <a:buSzPts val="12000"/>
              <a:buFont typeface="Arial"/>
              <a:buNone/>
            </a:pPr>
            <a:r>
              <a:rPr b="1" lang="en" sz="12000">
                <a:solidFill>
                  <a:srgbClr val="3F5378"/>
                </a:solidFill>
              </a:rPr>
              <a:t>4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2" name="Google Shape;312;p38"/>
          <p:cNvSpPr txBox="1"/>
          <p:nvPr>
            <p:ph type="title"/>
          </p:nvPr>
        </p:nvSpPr>
        <p:spPr>
          <a:xfrm>
            <a:off x="311700" y="196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Model Methodology</a:t>
            </a:r>
            <a:endParaRPr/>
          </a:p>
        </p:txBody>
      </p:sp>
      <p:pic>
        <p:nvPicPr>
          <p:cNvPr id="313" name="Google Shape;31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21550"/>
            <a:ext cx="8839204" cy="3565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457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Overview of Model Methodology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19" name="Google Shape;31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0" name="Google Shape;320;p39"/>
          <p:cNvSpPr/>
          <p:nvPr/>
        </p:nvSpPr>
        <p:spPr>
          <a:xfrm>
            <a:off x="3309000" y="1861600"/>
            <a:ext cx="2526000" cy="2440500"/>
          </a:xfrm>
          <a:prstGeom prst="diamond">
            <a:avLst/>
          </a:prstGeom>
          <a:solidFill>
            <a:srgbClr val="C7D3E6"/>
          </a:solidFill>
          <a:ln cap="flat" cmpd="sng" w="38100">
            <a:solidFill>
              <a:srgbClr val="92A8C8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48"/>
              </a:buClr>
              <a:buSzPts val="1400"/>
              <a:buFont typeface="Arial"/>
              <a:buNone/>
            </a:pPr>
            <a:r>
              <a:rPr b="1" lang="en" sz="1300">
                <a:solidFill>
                  <a:srgbClr val="263248"/>
                </a:solidFill>
              </a:rPr>
              <a:t>Generator</a:t>
            </a:r>
            <a:endParaRPr b="1" sz="1300"/>
          </a:p>
        </p:txBody>
      </p:sp>
      <p:sp>
        <p:nvSpPr>
          <p:cNvPr id="321" name="Google Shape;321;p39"/>
          <p:cNvSpPr/>
          <p:nvPr/>
        </p:nvSpPr>
        <p:spPr>
          <a:xfrm>
            <a:off x="806525" y="1888450"/>
            <a:ext cx="2386800" cy="2386800"/>
          </a:xfrm>
          <a:prstGeom prst="diamond">
            <a:avLst/>
          </a:prstGeom>
          <a:noFill/>
          <a:ln cap="flat" cmpd="sng" w="76200">
            <a:solidFill>
              <a:srgbClr val="FF98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Discriminator</a:t>
            </a:r>
            <a:endParaRPr b="1" sz="1500">
              <a:solidFill>
                <a:schemeClr val="dk1"/>
              </a:solidFill>
            </a:endParaRPr>
          </a:p>
        </p:txBody>
      </p:sp>
      <p:sp>
        <p:nvSpPr>
          <p:cNvPr id="322" name="Google Shape;322;p39"/>
          <p:cNvSpPr/>
          <p:nvPr/>
        </p:nvSpPr>
        <p:spPr>
          <a:xfrm>
            <a:off x="5950675" y="1827700"/>
            <a:ext cx="2526000" cy="2508300"/>
          </a:xfrm>
          <a:prstGeom prst="diamond">
            <a:avLst/>
          </a:prstGeom>
          <a:noFill/>
          <a:ln cap="flat" cmpd="sng" w="76200">
            <a:solidFill>
              <a:srgbClr val="FF98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6F00"/>
              </a:buClr>
              <a:buSzPts val="1400"/>
              <a:buFont typeface="Arial"/>
              <a:buNone/>
            </a:pPr>
            <a:r>
              <a:rPr lang="en">
                <a:solidFill>
                  <a:srgbClr val="D26F00"/>
                </a:solidFill>
              </a:rPr>
              <a:t>Fault Detection</a:t>
            </a:r>
            <a:endParaRPr/>
          </a:p>
        </p:txBody>
      </p:sp>
      <p:grpSp>
        <p:nvGrpSpPr>
          <p:cNvPr id="323" name="Google Shape;323;p39"/>
          <p:cNvGrpSpPr/>
          <p:nvPr/>
        </p:nvGrpSpPr>
        <p:grpSpPr>
          <a:xfrm>
            <a:off x="263104" y="580107"/>
            <a:ext cx="407649" cy="391040"/>
            <a:chOff x="5233525" y="4954450"/>
            <a:chExt cx="538150" cy="516225"/>
          </a:xfrm>
        </p:grpSpPr>
        <p:sp>
          <p:nvSpPr>
            <p:cNvPr id="324" name="Google Shape;324;p39"/>
            <p:cNvSpPr/>
            <p:nvPr/>
          </p:nvSpPr>
          <p:spPr>
            <a:xfrm>
              <a:off x="5637825" y="4954450"/>
              <a:ext cx="89400" cy="89400"/>
            </a:xfrm>
            <a:custGeom>
              <a:rect b="b" l="l" r="r" t="t"/>
              <a:pathLst>
                <a:path extrusionOk="0" fill="none" h="120000" w="120000">
                  <a:moveTo>
                    <a:pt x="34280" y="114269"/>
                  </a:moveTo>
                  <a:lnTo>
                    <a:pt x="34280" y="114269"/>
                  </a:lnTo>
                  <a:lnTo>
                    <a:pt x="39977" y="116716"/>
                  </a:lnTo>
                  <a:lnTo>
                    <a:pt x="46512" y="118358"/>
                  </a:lnTo>
                  <a:lnTo>
                    <a:pt x="53046" y="119162"/>
                  </a:lnTo>
                  <a:lnTo>
                    <a:pt x="59581" y="120000"/>
                  </a:lnTo>
                  <a:lnTo>
                    <a:pt x="59581" y="120000"/>
                  </a:lnTo>
                  <a:lnTo>
                    <a:pt x="66115" y="119162"/>
                  </a:lnTo>
                  <a:lnTo>
                    <a:pt x="71812" y="118358"/>
                  </a:lnTo>
                  <a:lnTo>
                    <a:pt x="77542" y="117553"/>
                  </a:lnTo>
                  <a:lnTo>
                    <a:pt x="83239" y="115107"/>
                  </a:lnTo>
                  <a:lnTo>
                    <a:pt x="88131" y="112627"/>
                  </a:lnTo>
                  <a:lnTo>
                    <a:pt x="93024" y="109377"/>
                  </a:lnTo>
                  <a:lnTo>
                    <a:pt x="97950" y="106126"/>
                  </a:lnTo>
                  <a:lnTo>
                    <a:pt x="102005" y="102038"/>
                  </a:lnTo>
                  <a:lnTo>
                    <a:pt x="106093" y="97950"/>
                  </a:lnTo>
                  <a:lnTo>
                    <a:pt x="109377" y="93862"/>
                  </a:lnTo>
                  <a:lnTo>
                    <a:pt x="112627" y="88165"/>
                  </a:lnTo>
                  <a:lnTo>
                    <a:pt x="115074" y="83272"/>
                  </a:lnTo>
                  <a:lnTo>
                    <a:pt x="116716" y="77542"/>
                  </a:lnTo>
                  <a:lnTo>
                    <a:pt x="118324" y="71845"/>
                  </a:lnTo>
                  <a:lnTo>
                    <a:pt x="119162" y="66115"/>
                  </a:lnTo>
                  <a:lnTo>
                    <a:pt x="119966" y="60418"/>
                  </a:lnTo>
                  <a:lnTo>
                    <a:pt x="119966" y="60418"/>
                  </a:lnTo>
                  <a:lnTo>
                    <a:pt x="119162" y="53884"/>
                  </a:lnTo>
                  <a:lnTo>
                    <a:pt x="118324" y="48154"/>
                  </a:lnTo>
                  <a:lnTo>
                    <a:pt x="116716" y="42457"/>
                  </a:lnTo>
                  <a:lnTo>
                    <a:pt x="115074" y="36727"/>
                  </a:lnTo>
                  <a:lnTo>
                    <a:pt x="112627" y="31834"/>
                  </a:lnTo>
                  <a:lnTo>
                    <a:pt x="109377" y="26942"/>
                  </a:lnTo>
                  <a:lnTo>
                    <a:pt x="106093" y="22049"/>
                  </a:lnTo>
                  <a:lnTo>
                    <a:pt x="102005" y="17961"/>
                  </a:lnTo>
                  <a:lnTo>
                    <a:pt x="97950" y="13873"/>
                  </a:lnTo>
                  <a:lnTo>
                    <a:pt x="93024" y="10622"/>
                  </a:lnTo>
                  <a:lnTo>
                    <a:pt x="88131" y="7372"/>
                  </a:lnTo>
                  <a:lnTo>
                    <a:pt x="83239" y="4925"/>
                  </a:lnTo>
                  <a:lnTo>
                    <a:pt x="77542" y="3283"/>
                  </a:lnTo>
                  <a:lnTo>
                    <a:pt x="71812" y="1641"/>
                  </a:lnTo>
                  <a:lnTo>
                    <a:pt x="66115" y="837"/>
                  </a:lnTo>
                  <a:lnTo>
                    <a:pt x="59581" y="0"/>
                  </a:lnTo>
                  <a:lnTo>
                    <a:pt x="59581" y="0"/>
                  </a:lnTo>
                  <a:lnTo>
                    <a:pt x="53850" y="837"/>
                  </a:lnTo>
                  <a:lnTo>
                    <a:pt x="48154" y="1641"/>
                  </a:lnTo>
                  <a:lnTo>
                    <a:pt x="42423" y="3283"/>
                  </a:lnTo>
                  <a:lnTo>
                    <a:pt x="36727" y="4925"/>
                  </a:lnTo>
                  <a:lnTo>
                    <a:pt x="30996" y="7372"/>
                  </a:lnTo>
                  <a:lnTo>
                    <a:pt x="26104" y="10622"/>
                  </a:lnTo>
                  <a:lnTo>
                    <a:pt x="22049" y="13873"/>
                  </a:lnTo>
                  <a:lnTo>
                    <a:pt x="17961" y="17961"/>
                  </a:lnTo>
                  <a:lnTo>
                    <a:pt x="13873" y="22049"/>
                  </a:lnTo>
                  <a:lnTo>
                    <a:pt x="10622" y="26942"/>
                  </a:lnTo>
                  <a:lnTo>
                    <a:pt x="7338" y="31834"/>
                  </a:lnTo>
                  <a:lnTo>
                    <a:pt x="4892" y="36727"/>
                  </a:lnTo>
                  <a:lnTo>
                    <a:pt x="2446" y="42457"/>
                  </a:lnTo>
                  <a:lnTo>
                    <a:pt x="1641" y="48154"/>
                  </a:lnTo>
                  <a:lnTo>
                    <a:pt x="804" y="53884"/>
                  </a:lnTo>
                  <a:lnTo>
                    <a:pt x="0" y="60418"/>
                  </a:lnTo>
                  <a:lnTo>
                    <a:pt x="0" y="60418"/>
                  </a:lnTo>
                  <a:lnTo>
                    <a:pt x="804" y="69399"/>
                  </a:lnTo>
                  <a:lnTo>
                    <a:pt x="3250" y="78380"/>
                  </a:lnTo>
                  <a:lnTo>
                    <a:pt x="6534" y="86523"/>
                  </a:lnTo>
                  <a:lnTo>
                    <a:pt x="10622" y="9386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9"/>
            <p:cNvSpPr/>
            <p:nvPr/>
          </p:nvSpPr>
          <p:spPr>
            <a:xfrm>
              <a:off x="5323025" y="4980625"/>
              <a:ext cx="88800" cy="88800"/>
            </a:xfrm>
            <a:custGeom>
              <a:rect b="b" l="l" r="r" t="t"/>
              <a:pathLst>
                <a:path extrusionOk="0" fill="none" h="120000" w="120000">
                  <a:moveTo>
                    <a:pt x="107652" y="96148"/>
                  </a:moveTo>
                  <a:lnTo>
                    <a:pt x="107652" y="96148"/>
                  </a:lnTo>
                  <a:lnTo>
                    <a:pt x="111768" y="90413"/>
                  </a:lnTo>
                  <a:lnTo>
                    <a:pt x="115040" y="84644"/>
                  </a:lnTo>
                  <a:lnTo>
                    <a:pt x="117503" y="78065"/>
                  </a:lnTo>
                  <a:lnTo>
                    <a:pt x="119156" y="70677"/>
                  </a:lnTo>
                  <a:lnTo>
                    <a:pt x="119156" y="70677"/>
                  </a:lnTo>
                  <a:lnTo>
                    <a:pt x="119966" y="64942"/>
                  </a:lnTo>
                  <a:lnTo>
                    <a:pt x="119966" y="58363"/>
                  </a:lnTo>
                  <a:lnTo>
                    <a:pt x="119966" y="52594"/>
                  </a:lnTo>
                  <a:lnTo>
                    <a:pt x="118346" y="46859"/>
                  </a:lnTo>
                  <a:lnTo>
                    <a:pt x="116693" y="41090"/>
                  </a:lnTo>
                  <a:lnTo>
                    <a:pt x="115040" y="36165"/>
                  </a:lnTo>
                  <a:lnTo>
                    <a:pt x="112578" y="30430"/>
                  </a:lnTo>
                  <a:lnTo>
                    <a:pt x="109305" y="25504"/>
                  </a:lnTo>
                  <a:lnTo>
                    <a:pt x="105999" y="21388"/>
                  </a:lnTo>
                  <a:lnTo>
                    <a:pt x="101917" y="17272"/>
                  </a:lnTo>
                  <a:lnTo>
                    <a:pt x="97801" y="13157"/>
                  </a:lnTo>
                  <a:lnTo>
                    <a:pt x="92876" y="9884"/>
                  </a:lnTo>
                  <a:lnTo>
                    <a:pt x="87916" y="6612"/>
                  </a:lnTo>
                  <a:lnTo>
                    <a:pt x="82181" y="4115"/>
                  </a:lnTo>
                  <a:lnTo>
                    <a:pt x="76446" y="2496"/>
                  </a:lnTo>
                  <a:lnTo>
                    <a:pt x="70677" y="843"/>
                  </a:lnTo>
                  <a:lnTo>
                    <a:pt x="70677" y="843"/>
                  </a:lnTo>
                  <a:lnTo>
                    <a:pt x="64942" y="33"/>
                  </a:lnTo>
                  <a:lnTo>
                    <a:pt x="58363" y="33"/>
                  </a:lnTo>
                  <a:lnTo>
                    <a:pt x="52594" y="33"/>
                  </a:lnTo>
                  <a:lnTo>
                    <a:pt x="46859" y="843"/>
                  </a:lnTo>
                  <a:lnTo>
                    <a:pt x="41090" y="2496"/>
                  </a:lnTo>
                  <a:lnTo>
                    <a:pt x="36165" y="4959"/>
                  </a:lnTo>
                  <a:lnTo>
                    <a:pt x="30430" y="7421"/>
                  </a:lnTo>
                  <a:lnTo>
                    <a:pt x="25504" y="10694"/>
                  </a:lnTo>
                  <a:lnTo>
                    <a:pt x="21388" y="14000"/>
                  </a:lnTo>
                  <a:lnTo>
                    <a:pt x="17272" y="18116"/>
                  </a:lnTo>
                  <a:lnTo>
                    <a:pt x="13157" y="22198"/>
                  </a:lnTo>
                  <a:lnTo>
                    <a:pt x="9884" y="27123"/>
                  </a:lnTo>
                  <a:lnTo>
                    <a:pt x="6578" y="32083"/>
                  </a:lnTo>
                  <a:lnTo>
                    <a:pt x="4115" y="37008"/>
                  </a:lnTo>
                  <a:lnTo>
                    <a:pt x="2496" y="42743"/>
                  </a:lnTo>
                  <a:lnTo>
                    <a:pt x="843" y="49322"/>
                  </a:lnTo>
                  <a:lnTo>
                    <a:pt x="843" y="49322"/>
                  </a:lnTo>
                  <a:lnTo>
                    <a:pt x="33" y="55091"/>
                  </a:lnTo>
                  <a:lnTo>
                    <a:pt x="33" y="60826"/>
                  </a:lnTo>
                  <a:lnTo>
                    <a:pt x="33" y="67405"/>
                  </a:lnTo>
                  <a:lnTo>
                    <a:pt x="843" y="73140"/>
                  </a:lnTo>
                  <a:lnTo>
                    <a:pt x="2496" y="78909"/>
                  </a:lnTo>
                  <a:lnTo>
                    <a:pt x="4959" y="83834"/>
                  </a:lnTo>
                  <a:lnTo>
                    <a:pt x="7421" y="89569"/>
                  </a:lnTo>
                  <a:lnTo>
                    <a:pt x="10694" y="93685"/>
                  </a:lnTo>
                  <a:lnTo>
                    <a:pt x="14000" y="98611"/>
                  </a:lnTo>
                  <a:lnTo>
                    <a:pt x="18082" y="102727"/>
                  </a:lnTo>
                  <a:lnTo>
                    <a:pt x="22198" y="106842"/>
                  </a:lnTo>
                  <a:lnTo>
                    <a:pt x="27123" y="110115"/>
                  </a:lnTo>
                  <a:lnTo>
                    <a:pt x="32049" y="113421"/>
                  </a:lnTo>
                  <a:lnTo>
                    <a:pt x="36974" y="115884"/>
                  </a:lnTo>
                  <a:lnTo>
                    <a:pt x="42743" y="117503"/>
                  </a:lnTo>
                  <a:lnTo>
                    <a:pt x="49322" y="119156"/>
                  </a:lnTo>
                  <a:lnTo>
                    <a:pt x="49322" y="119156"/>
                  </a:lnTo>
                  <a:lnTo>
                    <a:pt x="57520" y="120000"/>
                  </a:lnTo>
                  <a:lnTo>
                    <a:pt x="66561" y="120000"/>
                  </a:lnTo>
                  <a:lnTo>
                    <a:pt x="74793" y="118346"/>
                  </a:lnTo>
                  <a:lnTo>
                    <a:pt x="82991" y="11588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9"/>
            <p:cNvSpPr/>
            <p:nvPr/>
          </p:nvSpPr>
          <p:spPr>
            <a:xfrm>
              <a:off x="5233525" y="5255225"/>
              <a:ext cx="89400" cy="89400"/>
            </a:xfrm>
            <a:custGeom>
              <a:rect b="b" l="l" r="r" t="t"/>
              <a:pathLst>
                <a:path extrusionOk="0" fill="none" h="120000" w="120000">
                  <a:moveTo>
                    <a:pt x="107735" y="23691"/>
                  </a:moveTo>
                  <a:lnTo>
                    <a:pt x="107735" y="23691"/>
                  </a:lnTo>
                  <a:lnTo>
                    <a:pt x="103647" y="19603"/>
                  </a:lnTo>
                  <a:lnTo>
                    <a:pt x="99592" y="15548"/>
                  </a:lnTo>
                  <a:lnTo>
                    <a:pt x="95504" y="11460"/>
                  </a:lnTo>
                  <a:lnTo>
                    <a:pt x="89773" y="8176"/>
                  </a:lnTo>
                  <a:lnTo>
                    <a:pt x="89773" y="8176"/>
                  </a:lnTo>
                  <a:lnTo>
                    <a:pt x="84881" y="5730"/>
                  </a:lnTo>
                  <a:lnTo>
                    <a:pt x="79184" y="3283"/>
                  </a:lnTo>
                  <a:lnTo>
                    <a:pt x="73454" y="1675"/>
                  </a:lnTo>
                  <a:lnTo>
                    <a:pt x="67757" y="837"/>
                  </a:lnTo>
                  <a:lnTo>
                    <a:pt x="62027" y="33"/>
                  </a:lnTo>
                  <a:lnTo>
                    <a:pt x="56330" y="837"/>
                  </a:lnTo>
                  <a:lnTo>
                    <a:pt x="50600" y="837"/>
                  </a:lnTo>
                  <a:lnTo>
                    <a:pt x="44903" y="2479"/>
                  </a:lnTo>
                  <a:lnTo>
                    <a:pt x="39173" y="4121"/>
                  </a:lnTo>
                  <a:lnTo>
                    <a:pt x="34280" y="6567"/>
                  </a:lnTo>
                  <a:lnTo>
                    <a:pt x="29388" y="9014"/>
                  </a:lnTo>
                  <a:lnTo>
                    <a:pt x="24495" y="12264"/>
                  </a:lnTo>
                  <a:lnTo>
                    <a:pt x="19603" y="16352"/>
                  </a:lnTo>
                  <a:lnTo>
                    <a:pt x="15515" y="20441"/>
                  </a:lnTo>
                  <a:lnTo>
                    <a:pt x="11426" y="24495"/>
                  </a:lnTo>
                  <a:lnTo>
                    <a:pt x="8176" y="30226"/>
                  </a:lnTo>
                  <a:lnTo>
                    <a:pt x="8176" y="30226"/>
                  </a:lnTo>
                  <a:lnTo>
                    <a:pt x="5730" y="35118"/>
                  </a:lnTo>
                  <a:lnTo>
                    <a:pt x="3283" y="40848"/>
                  </a:lnTo>
                  <a:lnTo>
                    <a:pt x="1641" y="46545"/>
                  </a:lnTo>
                  <a:lnTo>
                    <a:pt x="837" y="52275"/>
                  </a:lnTo>
                  <a:lnTo>
                    <a:pt x="0" y="57972"/>
                  </a:lnTo>
                  <a:lnTo>
                    <a:pt x="0" y="63669"/>
                  </a:lnTo>
                  <a:lnTo>
                    <a:pt x="837" y="69399"/>
                  </a:lnTo>
                  <a:lnTo>
                    <a:pt x="2446" y="75096"/>
                  </a:lnTo>
                  <a:lnTo>
                    <a:pt x="4088" y="80826"/>
                  </a:lnTo>
                  <a:lnTo>
                    <a:pt x="6534" y="85719"/>
                  </a:lnTo>
                  <a:lnTo>
                    <a:pt x="8980" y="91449"/>
                  </a:lnTo>
                  <a:lnTo>
                    <a:pt x="12264" y="95504"/>
                  </a:lnTo>
                  <a:lnTo>
                    <a:pt x="15515" y="100396"/>
                  </a:lnTo>
                  <a:lnTo>
                    <a:pt x="20407" y="104484"/>
                  </a:lnTo>
                  <a:lnTo>
                    <a:pt x="24495" y="108573"/>
                  </a:lnTo>
                  <a:lnTo>
                    <a:pt x="30192" y="111823"/>
                  </a:lnTo>
                  <a:lnTo>
                    <a:pt x="30192" y="111823"/>
                  </a:lnTo>
                  <a:lnTo>
                    <a:pt x="35118" y="114269"/>
                  </a:lnTo>
                  <a:lnTo>
                    <a:pt x="40815" y="116749"/>
                  </a:lnTo>
                  <a:lnTo>
                    <a:pt x="46545" y="118358"/>
                  </a:lnTo>
                  <a:lnTo>
                    <a:pt x="52242" y="119195"/>
                  </a:lnTo>
                  <a:lnTo>
                    <a:pt x="57972" y="120000"/>
                  </a:lnTo>
                  <a:lnTo>
                    <a:pt x="63669" y="120000"/>
                  </a:lnTo>
                  <a:lnTo>
                    <a:pt x="69399" y="119195"/>
                  </a:lnTo>
                  <a:lnTo>
                    <a:pt x="75096" y="117553"/>
                  </a:lnTo>
                  <a:lnTo>
                    <a:pt x="80793" y="115911"/>
                  </a:lnTo>
                  <a:lnTo>
                    <a:pt x="85719" y="114269"/>
                  </a:lnTo>
                  <a:lnTo>
                    <a:pt x="90611" y="111019"/>
                  </a:lnTo>
                  <a:lnTo>
                    <a:pt x="95504" y="107768"/>
                  </a:lnTo>
                  <a:lnTo>
                    <a:pt x="100396" y="104484"/>
                  </a:lnTo>
                  <a:lnTo>
                    <a:pt x="104484" y="100396"/>
                  </a:lnTo>
                  <a:lnTo>
                    <a:pt x="108573" y="95504"/>
                  </a:lnTo>
                  <a:lnTo>
                    <a:pt x="111823" y="90611"/>
                  </a:lnTo>
                  <a:lnTo>
                    <a:pt x="111823" y="90611"/>
                  </a:lnTo>
                  <a:lnTo>
                    <a:pt x="115911" y="80826"/>
                  </a:lnTo>
                  <a:lnTo>
                    <a:pt x="118358" y="71845"/>
                  </a:lnTo>
                  <a:lnTo>
                    <a:pt x="120000" y="62060"/>
                  </a:lnTo>
                  <a:lnTo>
                    <a:pt x="119162" y="52275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9"/>
            <p:cNvSpPr/>
            <p:nvPr/>
          </p:nvSpPr>
          <p:spPr>
            <a:xfrm>
              <a:off x="5453325" y="5382475"/>
              <a:ext cx="88800" cy="88200"/>
            </a:xfrm>
            <a:custGeom>
              <a:rect b="b" l="l" r="r" t="t"/>
              <a:pathLst>
                <a:path extrusionOk="0" fill="none" h="120000" w="120000">
                  <a:moveTo>
                    <a:pt x="46859" y="33"/>
                  </a:moveTo>
                  <a:lnTo>
                    <a:pt x="46859" y="33"/>
                  </a:lnTo>
                  <a:lnTo>
                    <a:pt x="40281" y="1698"/>
                  </a:lnTo>
                  <a:lnTo>
                    <a:pt x="33702" y="4992"/>
                  </a:lnTo>
                  <a:lnTo>
                    <a:pt x="27123" y="8321"/>
                  </a:lnTo>
                  <a:lnTo>
                    <a:pt x="21388" y="12431"/>
                  </a:lnTo>
                  <a:lnTo>
                    <a:pt x="21388" y="12431"/>
                  </a:lnTo>
                  <a:lnTo>
                    <a:pt x="16463" y="16575"/>
                  </a:lnTo>
                  <a:lnTo>
                    <a:pt x="13157" y="21534"/>
                  </a:lnTo>
                  <a:lnTo>
                    <a:pt x="9041" y="26493"/>
                  </a:lnTo>
                  <a:lnTo>
                    <a:pt x="6578" y="31452"/>
                  </a:lnTo>
                  <a:lnTo>
                    <a:pt x="4115" y="36444"/>
                  </a:lnTo>
                  <a:lnTo>
                    <a:pt x="2496" y="42219"/>
                  </a:lnTo>
                  <a:lnTo>
                    <a:pt x="843" y="48027"/>
                  </a:lnTo>
                  <a:lnTo>
                    <a:pt x="0" y="53801"/>
                  </a:lnTo>
                  <a:lnTo>
                    <a:pt x="0" y="59609"/>
                  </a:lnTo>
                  <a:lnTo>
                    <a:pt x="0" y="65383"/>
                  </a:lnTo>
                  <a:lnTo>
                    <a:pt x="843" y="71191"/>
                  </a:lnTo>
                  <a:lnTo>
                    <a:pt x="2496" y="76965"/>
                  </a:lnTo>
                  <a:lnTo>
                    <a:pt x="4115" y="81924"/>
                  </a:lnTo>
                  <a:lnTo>
                    <a:pt x="6578" y="87732"/>
                  </a:lnTo>
                  <a:lnTo>
                    <a:pt x="9884" y="92691"/>
                  </a:lnTo>
                  <a:lnTo>
                    <a:pt x="14000" y="97650"/>
                  </a:lnTo>
                  <a:lnTo>
                    <a:pt x="14000" y="97650"/>
                  </a:lnTo>
                  <a:lnTo>
                    <a:pt x="18082" y="102609"/>
                  </a:lnTo>
                  <a:lnTo>
                    <a:pt x="22198" y="106753"/>
                  </a:lnTo>
                  <a:lnTo>
                    <a:pt x="27123" y="110048"/>
                  </a:lnTo>
                  <a:lnTo>
                    <a:pt x="32049" y="112527"/>
                  </a:lnTo>
                  <a:lnTo>
                    <a:pt x="37818" y="115007"/>
                  </a:lnTo>
                  <a:lnTo>
                    <a:pt x="42743" y="117486"/>
                  </a:lnTo>
                  <a:lnTo>
                    <a:pt x="48479" y="118335"/>
                  </a:lnTo>
                  <a:lnTo>
                    <a:pt x="54247" y="119150"/>
                  </a:lnTo>
                  <a:lnTo>
                    <a:pt x="59983" y="119966"/>
                  </a:lnTo>
                  <a:lnTo>
                    <a:pt x="65752" y="119150"/>
                  </a:lnTo>
                  <a:lnTo>
                    <a:pt x="71487" y="118335"/>
                  </a:lnTo>
                  <a:lnTo>
                    <a:pt x="77256" y="116671"/>
                  </a:lnTo>
                  <a:lnTo>
                    <a:pt x="82991" y="115007"/>
                  </a:lnTo>
                  <a:lnTo>
                    <a:pt x="87916" y="112527"/>
                  </a:lnTo>
                  <a:lnTo>
                    <a:pt x="93685" y="109232"/>
                  </a:lnTo>
                  <a:lnTo>
                    <a:pt x="98611" y="105904"/>
                  </a:lnTo>
                  <a:lnTo>
                    <a:pt x="98611" y="105904"/>
                  </a:lnTo>
                  <a:lnTo>
                    <a:pt x="102727" y="101794"/>
                  </a:lnTo>
                  <a:lnTo>
                    <a:pt x="106842" y="96835"/>
                  </a:lnTo>
                  <a:lnTo>
                    <a:pt x="110115" y="91842"/>
                  </a:lnTo>
                  <a:lnTo>
                    <a:pt x="113387" y="86883"/>
                  </a:lnTo>
                  <a:lnTo>
                    <a:pt x="115884" y="81924"/>
                  </a:lnTo>
                  <a:lnTo>
                    <a:pt x="117503" y="76150"/>
                  </a:lnTo>
                  <a:lnTo>
                    <a:pt x="119156" y="70342"/>
                  </a:lnTo>
                  <a:lnTo>
                    <a:pt x="119966" y="64568"/>
                  </a:lnTo>
                  <a:lnTo>
                    <a:pt x="119966" y="58760"/>
                  </a:lnTo>
                  <a:lnTo>
                    <a:pt x="119966" y="52986"/>
                  </a:lnTo>
                  <a:lnTo>
                    <a:pt x="119156" y="47178"/>
                  </a:lnTo>
                  <a:lnTo>
                    <a:pt x="117503" y="41403"/>
                  </a:lnTo>
                  <a:lnTo>
                    <a:pt x="115040" y="35595"/>
                  </a:lnTo>
                  <a:lnTo>
                    <a:pt x="112578" y="30636"/>
                  </a:lnTo>
                  <a:lnTo>
                    <a:pt x="110115" y="25677"/>
                  </a:lnTo>
                  <a:lnTo>
                    <a:pt x="105999" y="20718"/>
                  </a:lnTo>
                  <a:lnTo>
                    <a:pt x="105999" y="20718"/>
                  </a:lnTo>
                  <a:lnTo>
                    <a:pt x="100264" y="14095"/>
                  </a:lnTo>
                  <a:lnTo>
                    <a:pt x="92876" y="8321"/>
                  </a:lnTo>
                  <a:lnTo>
                    <a:pt x="85454" y="4177"/>
                  </a:lnTo>
                  <a:lnTo>
                    <a:pt x="78065" y="169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9"/>
            <p:cNvSpPr/>
            <p:nvPr/>
          </p:nvSpPr>
          <p:spPr>
            <a:xfrm>
              <a:off x="5682875" y="5188875"/>
              <a:ext cx="88800" cy="89400"/>
            </a:xfrm>
            <a:custGeom>
              <a:rect b="b" l="l" r="r" t="t"/>
              <a:pathLst>
                <a:path extrusionOk="0" fill="none" h="120000" w="120000">
                  <a:moveTo>
                    <a:pt x="0" y="67757"/>
                  </a:moveTo>
                  <a:lnTo>
                    <a:pt x="0" y="67757"/>
                  </a:lnTo>
                  <a:lnTo>
                    <a:pt x="843" y="74258"/>
                  </a:lnTo>
                  <a:lnTo>
                    <a:pt x="3306" y="80793"/>
                  </a:lnTo>
                  <a:lnTo>
                    <a:pt x="3306" y="80793"/>
                  </a:lnTo>
                  <a:lnTo>
                    <a:pt x="5768" y="85685"/>
                  </a:lnTo>
                  <a:lnTo>
                    <a:pt x="8231" y="91415"/>
                  </a:lnTo>
                  <a:lnTo>
                    <a:pt x="11504" y="96308"/>
                  </a:lnTo>
                  <a:lnTo>
                    <a:pt x="15619" y="100396"/>
                  </a:lnTo>
                  <a:lnTo>
                    <a:pt x="19735" y="104484"/>
                  </a:lnTo>
                  <a:lnTo>
                    <a:pt x="23851" y="108539"/>
                  </a:lnTo>
                  <a:lnTo>
                    <a:pt x="28777" y="111823"/>
                  </a:lnTo>
                  <a:lnTo>
                    <a:pt x="33702" y="114269"/>
                  </a:lnTo>
                  <a:lnTo>
                    <a:pt x="39437" y="116716"/>
                  </a:lnTo>
                  <a:lnTo>
                    <a:pt x="45206" y="118358"/>
                  </a:lnTo>
                  <a:lnTo>
                    <a:pt x="50941" y="119162"/>
                  </a:lnTo>
                  <a:lnTo>
                    <a:pt x="56710" y="119966"/>
                  </a:lnTo>
                  <a:lnTo>
                    <a:pt x="62445" y="119966"/>
                  </a:lnTo>
                  <a:lnTo>
                    <a:pt x="68214" y="119162"/>
                  </a:lnTo>
                  <a:lnTo>
                    <a:pt x="73949" y="118358"/>
                  </a:lnTo>
                  <a:lnTo>
                    <a:pt x="79718" y="115911"/>
                  </a:lnTo>
                  <a:lnTo>
                    <a:pt x="79718" y="115911"/>
                  </a:lnTo>
                  <a:lnTo>
                    <a:pt x="85454" y="114269"/>
                  </a:lnTo>
                  <a:lnTo>
                    <a:pt x="91222" y="110985"/>
                  </a:lnTo>
                  <a:lnTo>
                    <a:pt x="96148" y="107735"/>
                  </a:lnTo>
                  <a:lnTo>
                    <a:pt x="100264" y="103647"/>
                  </a:lnTo>
                  <a:lnTo>
                    <a:pt x="104346" y="99558"/>
                  </a:lnTo>
                  <a:lnTo>
                    <a:pt x="108462" y="95504"/>
                  </a:lnTo>
                  <a:lnTo>
                    <a:pt x="110924" y="90611"/>
                  </a:lnTo>
                  <a:lnTo>
                    <a:pt x="114231" y="85685"/>
                  </a:lnTo>
                  <a:lnTo>
                    <a:pt x="115850" y="79988"/>
                  </a:lnTo>
                  <a:lnTo>
                    <a:pt x="117503" y="74258"/>
                  </a:lnTo>
                  <a:lnTo>
                    <a:pt x="119156" y="69366"/>
                  </a:lnTo>
                  <a:lnTo>
                    <a:pt x="119966" y="62831"/>
                  </a:lnTo>
                  <a:lnTo>
                    <a:pt x="119966" y="57134"/>
                  </a:lnTo>
                  <a:lnTo>
                    <a:pt x="119156" y="51404"/>
                  </a:lnTo>
                  <a:lnTo>
                    <a:pt x="118313" y="45707"/>
                  </a:lnTo>
                  <a:lnTo>
                    <a:pt x="115850" y="40011"/>
                  </a:lnTo>
                  <a:lnTo>
                    <a:pt x="115850" y="40011"/>
                  </a:lnTo>
                  <a:lnTo>
                    <a:pt x="113387" y="34280"/>
                  </a:lnTo>
                  <a:lnTo>
                    <a:pt x="110924" y="28584"/>
                  </a:lnTo>
                  <a:lnTo>
                    <a:pt x="107652" y="23658"/>
                  </a:lnTo>
                  <a:lnTo>
                    <a:pt x="103536" y="19603"/>
                  </a:lnTo>
                  <a:lnTo>
                    <a:pt x="99420" y="15515"/>
                  </a:lnTo>
                  <a:lnTo>
                    <a:pt x="95305" y="11426"/>
                  </a:lnTo>
                  <a:lnTo>
                    <a:pt x="90379" y="8980"/>
                  </a:lnTo>
                  <a:lnTo>
                    <a:pt x="85454" y="5730"/>
                  </a:lnTo>
                  <a:lnTo>
                    <a:pt x="79718" y="4088"/>
                  </a:lnTo>
                  <a:lnTo>
                    <a:pt x="73949" y="2446"/>
                  </a:lnTo>
                  <a:lnTo>
                    <a:pt x="68214" y="804"/>
                  </a:lnTo>
                  <a:lnTo>
                    <a:pt x="62445" y="804"/>
                  </a:lnTo>
                  <a:lnTo>
                    <a:pt x="56710" y="0"/>
                  </a:lnTo>
                  <a:lnTo>
                    <a:pt x="50941" y="804"/>
                  </a:lnTo>
                  <a:lnTo>
                    <a:pt x="45206" y="2446"/>
                  </a:lnTo>
                  <a:lnTo>
                    <a:pt x="39437" y="4088"/>
                  </a:lnTo>
                  <a:lnTo>
                    <a:pt x="39437" y="4088"/>
                  </a:lnTo>
                  <a:lnTo>
                    <a:pt x="32859" y="6534"/>
                  </a:lnTo>
                  <a:lnTo>
                    <a:pt x="27123" y="9784"/>
                  </a:lnTo>
                  <a:lnTo>
                    <a:pt x="22198" y="13068"/>
                  </a:lnTo>
                  <a:lnTo>
                    <a:pt x="17272" y="17157"/>
                  </a:lnTo>
                  <a:lnTo>
                    <a:pt x="13157" y="22049"/>
                  </a:lnTo>
                  <a:lnTo>
                    <a:pt x="9884" y="26942"/>
                  </a:lnTo>
                  <a:lnTo>
                    <a:pt x="6578" y="31834"/>
                  </a:lnTo>
                  <a:lnTo>
                    <a:pt x="4115" y="3753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9"/>
            <p:cNvSpPr/>
            <p:nvPr/>
          </p:nvSpPr>
          <p:spPr>
            <a:xfrm>
              <a:off x="5411925" y="5110925"/>
              <a:ext cx="188700" cy="189300"/>
            </a:xfrm>
            <a:custGeom>
              <a:rect b="b" l="l" r="r" t="t"/>
              <a:pathLst>
                <a:path extrusionOk="0" fill="none" h="120000" w="120000">
                  <a:moveTo>
                    <a:pt x="0" y="59809"/>
                  </a:moveTo>
                  <a:lnTo>
                    <a:pt x="0" y="59809"/>
                  </a:lnTo>
                  <a:lnTo>
                    <a:pt x="397" y="54012"/>
                  </a:lnTo>
                  <a:lnTo>
                    <a:pt x="1160" y="47851"/>
                  </a:lnTo>
                  <a:lnTo>
                    <a:pt x="2717" y="42053"/>
                  </a:lnTo>
                  <a:lnTo>
                    <a:pt x="4656" y="36652"/>
                  </a:lnTo>
                  <a:lnTo>
                    <a:pt x="7357" y="31251"/>
                  </a:lnTo>
                  <a:lnTo>
                    <a:pt x="10456" y="26626"/>
                  </a:lnTo>
                  <a:lnTo>
                    <a:pt x="13937" y="22001"/>
                  </a:lnTo>
                  <a:lnTo>
                    <a:pt x="17814" y="17756"/>
                  </a:lnTo>
                  <a:lnTo>
                    <a:pt x="22073" y="13891"/>
                  </a:lnTo>
                  <a:lnTo>
                    <a:pt x="26317" y="10422"/>
                  </a:lnTo>
                  <a:lnTo>
                    <a:pt x="31354" y="7333"/>
                  </a:lnTo>
                  <a:lnTo>
                    <a:pt x="36773" y="4640"/>
                  </a:lnTo>
                  <a:lnTo>
                    <a:pt x="42193" y="2708"/>
                  </a:lnTo>
                  <a:lnTo>
                    <a:pt x="47993" y="1172"/>
                  </a:lnTo>
                  <a:lnTo>
                    <a:pt x="53810" y="395"/>
                  </a:lnTo>
                  <a:lnTo>
                    <a:pt x="59992" y="15"/>
                  </a:lnTo>
                  <a:lnTo>
                    <a:pt x="59992" y="15"/>
                  </a:lnTo>
                  <a:lnTo>
                    <a:pt x="66189" y="395"/>
                  </a:lnTo>
                  <a:lnTo>
                    <a:pt x="72387" y="1172"/>
                  </a:lnTo>
                  <a:lnTo>
                    <a:pt x="77806" y="2708"/>
                  </a:lnTo>
                  <a:lnTo>
                    <a:pt x="83607" y="4640"/>
                  </a:lnTo>
                  <a:lnTo>
                    <a:pt x="88645" y="7333"/>
                  </a:lnTo>
                  <a:lnTo>
                    <a:pt x="93667" y="10422"/>
                  </a:lnTo>
                  <a:lnTo>
                    <a:pt x="98307" y="13891"/>
                  </a:lnTo>
                  <a:lnTo>
                    <a:pt x="102566" y="17756"/>
                  </a:lnTo>
                  <a:lnTo>
                    <a:pt x="106444" y="22001"/>
                  </a:lnTo>
                  <a:lnTo>
                    <a:pt x="109924" y="26626"/>
                  </a:lnTo>
                  <a:lnTo>
                    <a:pt x="113023" y="31251"/>
                  </a:lnTo>
                  <a:lnTo>
                    <a:pt x="115343" y="36652"/>
                  </a:lnTo>
                  <a:lnTo>
                    <a:pt x="117663" y="42053"/>
                  </a:lnTo>
                  <a:lnTo>
                    <a:pt x="118823" y="47851"/>
                  </a:lnTo>
                  <a:lnTo>
                    <a:pt x="119984" y="54012"/>
                  </a:lnTo>
                  <a:lnTo>
                    <a:pt x="119984" y="59809"/>
                  </a:lnTo>
                  <a:lnTo>
                    <a:pt x="119984" y="59809"/>
                  </a:lnTo>
                  <a:lnTo>
                    <a:pt x="119984" y="65971"/>
                  </a:lnTo>
                  <a:lnTo>
                    <a:pt x="118823" y="72148"/>
                  </a:lnTo>
                  <a:lnTo>
                    <a:pt x="117663" y="77930"/>
                  </a:lnTo>
                  <a:lnTo>
                    <a:pt x="115343" y="83331"/>
                  </a:lnTo>
                  <a:lnTo>
                    <a:pt x="113023" y="88352"/>
                  </a:lnTo>
                  <a:lnTo>
                    <a:pt x="109924" y="93373"/>
                  </a:lnTo>
                  <a:lnTo>
                    <a:pt x="106444" y="97998"/>
                  </a:lnTo>
                  <a:lnTo>
                    <a:pt x="102566" y="102243"/>
                  </a:lnTo>
                  <a:lnTo>
                    <a:pt x="98307" y="106092"/>
                  </a:lnTo>
                  <a:lnTo>
                    <a:pt x="93667" y="109561"/>
                  </a:lnTo>
                  <a:lnTo>
                    <a:pt x="88645" y="112650"/>
                  </a:lnTo>
                  <a:lnTo>
                    <a:pt x="83607" y="114963"/>
                  </a:lnTo>
                  <a:lnTo>
                    <a:pt x="77806" y="117291"/>
                  </a:lnTo>
                  <a:lnTo>
                    <a:pt x="72387" y="118447"/>
                  </a:lnTo>
                  <a:lnTo>
                    <a:pt x="66189" y="119604"/>
                  </a:lnTo>
                  <a:lnTo>
                    <a:pt x="59992" y="119984"/>
                  </a:lnTo>
                  <a:lnTo>
                    <a:pt x="59992" y="119984"/>
                  </a:lnTo>
                  <a:lnTo>
                    <a:pt x="53810" y="119604"/>
                  </a:lnTo>
                  <a:lnTo>
                    <a:pt x="47993" y="118447"/>
                  </a:lnTo>
                  <a:lnTo>
                    <a:pt x="42193" y="117291"/>
                  </a:lnTo>
                  <a:lnTo>
                    <a:pt x="36773" y="114963"/>
                  </a:lnTo>
                  <a:lnTo>
                    <a:pt x="31354" y="112650"/>
                  </a:lnTo>
                  <a:lnTo>
                    <a:pt x="26317" y="109561"/>
                  </a:lnTo>
                  <a:lnTo>
                    <a:pt x="22073" y="106092"/>
                  </a:lnTo>
                  <a:lnTo>
                    <a:pt x="17814" y="102243"/>
                  </a:lnTo>
                  <a:lnTo>
                    <a:pt x="13937" y="97998"/>
                  </a:lnTo>
                  <a:lnTo>
                    <a:pt x="10456" y="93373"/>
                  </a:lnTo>
                  <a:lnTo>
                    <a:pt x="7357" y="88352"/>
                  </a:lnTo>
                  <a:lnTo>
                    <a:pt x="4656" y="83331"/>
                  </a:lnTo>
                  <a:lnTo>
                    <a:pt x="2717" y="77930"/>
                  </a:lnTo>
                  <a:lnTo>
                    <a:pt x="1160" y="72148"/>
                  </a:lnTo>
                  <a:lnTo>
                    <a:pt x="397" y="65971"/>
                  </a:lnTo>
                  <a:lnTo>
                    <a:pt x="0" y="59809"/>
                  </a:lnTo>
                  <a:lnTo>
                    <a:pt x="0" y="59809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9"/>
            <p:cNvSpPr/>
            <p:nvPr/>
          </p:nvSpPr>
          <p:spPr>
            <a:xfrm>
              <a:off x="5367475" y="5025075"/>
              <a:ext cx="81600" cy="105900"/>
            </a:xfrm>
            <a:custGeom>
              <a:rect b="b" l="l" r="r" t="t"/>
              <a:pathLst>
                <a:path extrusionOk="0" fill="none" h="120000" w="120000">
                  <a:moveTo>
                    <a:pt x="0" y="28"/>
                  </a:moveTo>
                  <a:lnTo>
                    <a:pt x="120000" y="11997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9"/>
            <p:cNvSpPr/>
            <p:nvPr/>
          </p:nvSpPr>
          <p:spPr>
            <a:xfrm>
              <a:off x="5567800" y="4999500"/>
              <a:ext cx="115200" cy="134100"/>
            </a:xfrm>
            <a:custGeom>
              <a:rect b="b" l="l" r="r" t="t"/>
              <a:pathLst>
                <a:path extrusionOk="0" fill="none" h="120000" w="120000">
                  <a:moveTo>
                    <a:pt x="0" y="120000"/>
                  </a:moveTo>
                  <a:lnTo>
                    <a:pt x="119973" y="2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9"/>
            <p:cNvSpPr/>
            <p:nvPr/>
          </p:nvSpPr>
          <p:spPr>
            <a:xfrm>
              <a:off x="5600075" y="5217475"/>
              <a:ext cx="127200" cy="16500"/>
            </a:xfrm>
            <a:custGeom>
              <a:rect b="b" l="l" r="r" t="t"/>
              <a:pathLst>
                <a:path extrusionOk="0" fill="none" h="120000" w="120000">
                  <a:moveTo>
                    <a:pt x="119976" y="119817"/>
                  </a:moveTo>
                  <a:lnTo>
                    <a:pt x="0" y="18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9"/>
            <p:cNvSpPr/>
            <p:nvPr/>
          </p:nvSpPr>
          <p:spPr>
            <a:xfrm>
              <a:off x="5497775" y="5299675"/>
              <a:ext cx="4800" cy="126600"/>
            </a:xfrm>
            <a:custGeom>
              <a:rect b="b" l="l" r="r" t="t"/>
              <a:pathLst>
                <a:path extrusionOk="0" fill="none" h="120000" w="120000">
                  <a:moveTo>
                    <a:pt x="0" y="120000"/>
                  </a:moveTo>
                  <a:lnTo>
                    <a:pt x="119387" y="2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39"/>
            <p:cNvSpPr/>
            <p:nvPr/>
          </p:nvSpPr>
          <p:spPr>
            <a:xfrm>
              <a:off x="5277975" y="5241825"/>
              <a:ext cx="141300" cy="58500"/>
            </a:xfrm>
            <a:custGeom>
              <a:rect b="b" l="l" r="r" t="t"/>
              <a:pathLst>
                <a:path extrusionOk="0" fill="none" h="120000" w="120000">
                  <a:moveTo>
                    <a:pt x="0" y="119948"/>
                  </a:moveTo>
                  <a:lnTo>
                    <a:pt x="119999" y="5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0"/>
          <p:cNvSpPr txBox="1"/>
          <p:nvPr>
            <p:ph type="title"/>
          </p:nvPr>
        </p:nvSpPr>
        <p:spPr>
          <a:xfrm>
            <a:off x="311700" y="272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Discriminator Development: Penalizer of Generator </a:t>
            </a:r>
            <a:endParaRPr/>
          </a:p>
        </p:txBody>
      </p:sp>
      <p:sp>
        <p:nvSpPr>
          <p:cNvPr id="340" name="Google Shape;34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1" name="Google Shape;34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963" y="1004425"/>
            <a:ext cx="6782075" cy="22684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42" name="Google Shape;342;p40"/>
          <p:cNvGraphicFramePr/>
          <p:nvPr/>
        </p:nvGraphicFramePr>
        <p:xfrm>
          <a:off x="2060525" y="3431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{5E9CA425-C9E3-45B8-AD4A-E48049BCA1E9}</a:tableStyleId>
              </a:tblPr>
              <a:tblGrid>
                <a:gridCol w="807275"/>
                <a:gridCol w="645850"/>
                <a:gridCol w="645850"/>
                <a:gridCol w="645850"/>
                <a:gridCol w="807275"/>
                <a:gridCol w="716475"/>
                <a:gridCol w="713125"/>
                <a:gridCol w="1506950"/>
              </a:tblGrid>
              <a:tr h="49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XOAVelocity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XPeakmg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XRMSmg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XKurtosis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XCrestFactor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XSkewness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XDeviation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XPeaktoPeakDisplacement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YOAVelocity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YPeakmg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YRMSmg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YKurtosis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YCrestFactor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YSkewness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YDeviation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YPeaktoPeakDisplacement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ZOAVelocity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ZPeakmg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ZRMSmg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ZKurtosis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ZCrestFactor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ZSkewness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ZDeviation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ZPeaktoPeakDisplacement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43" name="Google Shape;343;p40"/>
          <p:cNvSpPr/>
          <p:nvPr/>
        </p:nvSpPr>
        <p:spPr>
          <a:xfrm>
            <a:off x="82875" y="3582750"/>
            <a:ext cx="1861200" cy="102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</a:t>
            </a:r>
            <a:r>
              <a:rPr lang="en"/>
              <a:t>ne input sample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of Discriminator</a:t>
            </a:r>
            <a:endParaRPr/>
          </a:p>
        </p:txBody>
      </p:sp>
      <p:sp>
        <p:nvSpPr>
          <p:cNvPr id="349" name="Google Shape;34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0" name="Google Shape;35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550" y="1170125"/>
            <a:ext cx="8494900" cy="3340691"/>
          </a:xfrm>
          <a:prstGeom prst="rect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num_epochs = 500, lr = 0.001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7" name="Google Shape;35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50" y="1354975"/>
            <a:ext cx="4321877" cy="2842699"/>
          </a:xfrm>
          <a:prstGeom prst="rect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8" name="Google Shape;35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3875" y="1354975"/>
            <a:ext cx="4273249" cy="2842700"/>
          </a:xfrm>
          <a:prstGeom prst="rect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3"/>
          <p:cNvSpPr txBox="1"/>
          <p:nvPr>
            <p:ph type="title"/>
          </p:nvPr>
        </p:nvSpPr>
        <p:spPr>
          <a:xfrm>
            <a:off x="311700" y="272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Generator</a:t>
            </a:r>
            <a:r>
              <a:rPr lang="en"/>
              <a:t> Development</a:t>
            </a:r>
            <a:endParaRPr/>
          </a:p>
        </p:txBody>
      </p:sp>
      <p:sp>
        <p:nvSpPr>
          <p:cNvPr id="364" name="Google Shape;36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65" name="Google Shape;365;p43"/>
          <p:cNvGraphicFramePr/>
          <p:nvPr/>
        </p:nvGraphicFramePr>
        <p:xfrm>
          <a:off x="2060525" y="3431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{5E9CA425-C9E3-45B8-AD4A-E48049BCA1E9}</a:tableStyleId>
              </a:tblPr>
              <a:tblGrid>
                <a:gridCol w="807275"/>
                <a:gridCol w="645850"/>
                <a:gridCol w="645850"/>
                <a:gridCol w="645850"/>
                <a:gridCol w="807275"/>
                <a:gridCol w="716475"/>
                <a:gridCol w="713125"/>
                <a:gridCol w="1506950"/>
              </a:tblGrid>
              <a:tr h="49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XOAVelocity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XPeakmg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XRMSmg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XKurtosis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XCrestFactor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XSkewness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XDeviation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XPeaktoPeakDisplacement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YOAVelocity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YPeakmg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YRMSmg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YKurtosis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YCrestFactor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YSkewness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YDeviation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YPeaktoPeakDisplacement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ZOAVelocity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ZPeakmg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ZRMSmg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ZKurtosis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ZCrestFactor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ZSkewness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ZDeviation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ZPeaktoPeakDisplacement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6" name="Google Shape;366;p43"/>
          <p:cNvSpPr/>
          <p:nvPr/>
        </p:nvSpPr>
        <p:spPr>
          <a:xfrm>
            <a:off x="82875" y="3582750"/>
            <a:ext cx="1861200" cy="102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input sample</a:t>
            </a:r>
            <a:endParaRPr/>
          </a:p>
        </p:txBody>
      </p:sp>
      <p:pic>
        <p:nvPicPr>
          <p:cNvPr id="367" name="Google Shape;3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400" y="915200"/>
            <a:ext cx="6693192" cy="228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of </a:t>
            </a:r>
            <a:r>
              <a:rPr lang="en"/>
              <a:t>Generator</a:t>
            </a:r>
            <a:endParaRPr/>
          </a:p>
        </p:txBody>
      </p:sp>
      <p:sp>
        <p:nvSpPr>
          <p:cNvPr id="373" name="Google Shape;373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4" name="Google Shape;37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588" y="1055400"/>
            <a:ext cx="6190816" cy="3820976"/>
          </a:xfrm>
          <a:prstGeom prst="rect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5"/>
          <p:cNvSpPr txBox="1"/>
          <p:nvPr>
            <p:ph type="title"/>
          </p:nvPr>
        </p:nvSpPr>
        <p:spPr>
          <a:xfrm>
            <a:off x="311700" y="272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Generator Development</a:t>
            </a:r>
            <a:endParaRPr/>
          </a:p>
        </p:txBody>
      </p:sp>
      <p:sp>
        <p:nvSpPr>
          <p:cNvPr id="380" name="Google Shape;380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1" name="Google Shape;381;p45"/>
          <p:cNvSpPr/>
          <p:nvPr/>
        </p:nvSpPr>
        <p:spPr>
          <a:xfrm>
            <a:off x="888000" y="1692150"/>
            <a:ext cx="7368000" cy="175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Cost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α * [-log(reconstruction_is_pure).mean()]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β * MSE(reconstructed_data, original_data)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6"/>
          <p:cNvSpPr txBox="1"/>
          <p:nvPr>
            <p:ph type="title"/>
          </p:nvPr>
        </p:nvSpPr>
        <p:spPr>
          <a:xfrm>
            <a:off x="311700" y="100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>
                <a:latin typeface="Courier New"/>
                <a:ea typeface="Courier New"/>
                <a:cs typeface="Courier New"/>
                <a:sym typeface="Courier New"/>
              </a:rPr>
              <a:t>num_epochs = 500, lr=0.001, alpha = 1, beta = 2</a:t>
            </a:r>
            <a:endParaRPr sz="232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32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7" name="Google Shape;387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8" name="Google Shape;3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463" y="635863"/>
            <a:ext cx="4379074" cy="2856184"/>
          </a:xfrm>
          <a:prstGeom prst="rect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9" name="Google Shape;38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225" y="3632675"/>
            <a:ext cx="8115551" cy="14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/>
          <p:nvPr>
            <p:ph type="ctrTitle"/>
          </p:nvPr>
        </p:nvSpPr>
        <p:spPr>
          <a:xfrm>
            <a:off x="463525" y="3136200"/>
            <a:ext cx="5297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"/>
              <a:t>Data Collection and Organization to Create a Combined Dataset</a:t>
            </a:r>
            <a:endParaRPr/>
          </a:p>
        </p:txBody>
      </p:sp>
      <p:sp>
        <p:nvSpPr>
          <p:cNvPr id="162" name="Google Shape;162;p2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63" name="Google Shape;163;p20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5378"/>
              </a:buClr>
              <a:buSzPts val="12000"/>
              <a:buFont typeface="Arial"/>
              <a:buNone/>
            </a:pPr>
            <a:r>
              <a:rPr b="1" i="0" lang="en" sz="12000" u="none" cap="none" strike="noStrike">
                <a:solidFill>
                  <a:srgbClr val="3F5378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Fault Detection</a:t>
            </a:r>
            <a:endParaRPr/>
          </a:p>
        </p:txBody>
      </p:sp>
      <p:sp>
        <p:nvSpPr>
          <p:cNvPr id="395" name="Google Shape;395;p47"/>
          <p:cNvSpPr txBox="1"/>
          <p:nvPr>
            <p:ph idx="1" type="body"/>
          </p:nvPr>
        </p:nvSpPr>
        <p:spPr>
          <a:xfrm>
            <a:off x="311700" y="1152475"/>
            <a:ext cx="8520600" cy="3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 sz="1600"/>
              <a:t>Our project revolves around the core principle of unsupervised anomaly detection.</a:t>
            </a:r>
            <a:endParaRPr sz="1600"/>
          </a:p>
          <a:p>
            <a:pPr indent="-3302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 sz="1600"/>
              <a:t>Dataset lacks predefined labels for normal or anomalous data points, making unsupervised methods a natural choice.</a:t>
            </a:r>
            <a:endParaRPr sz="1600"/>
          </a:p>
          <a:p>
            <a:pPr indent="-3302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 sz="1600"/>
              <a:t>We thoughtfully selected three specific unsupervised approaches:</a:t>
            </a:r>
            <a:endParaRPr sz="1600"/>
          </a:p>
          <a:p>
            <a:pPr indent="-330200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 sz="1600"/>
              <a:t>K-means clustering - C</a:t>
            </a:r>
            <a:r>
              <a:rPr lang="en" sz="1600"/>
              <a:t>lustering approach</a:t>
            </a:r>
            <a:endParaRPr sz="1600"/>
          </a:p>
          <a:p>
            <a:pPr indent="-330200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 sz="1600"/>
              <a:t>Isolation Forest</a:t>
            </a:r>
            <a:endParaRPr sz="1600"/>
          </a:p>
          <a:p>
            <a:pPr indent="-330200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 sz="1600"/>
              <a:t>One-Class SVM</a:t>
            </a:r>
            <a:endParaRPr sz="1600"/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96" name="Google Shape;396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" name="Google Shape;397;p47"/>
          <p:cNvSpPr/>
          <p:nvPr/>
        </p:nvSpPr>
        <p:spPr>
          <a:xfrm>
            <a:off x="2976475" y="3613825"/>
            <a:ext cx="140100" cy="885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7"/>
          <p:cNvSpPr txBox="1"/>
          <p:nvPr/>
        </p:nvSpPr>
        <p:spPr>
          <a:xfrm>
            <a:off x="3288775" y="3859975"/>
            <a:ext cx="295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Anomaly detection approaches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Clustering: Understanding Faulty States</a:t>
            </a:r>
            <a:endParaRPr/>
          </a:p>
        </p:txBody>
      </p:sp>
      <p:sp>
        <p:nvSpPr>
          <p:cNvPr id="404" name="Google Shape;404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 sz="1400"/>
              <a:t>K-Means clustering, an unsupervised method, is a crucial component of our approach.</a:t>
            </a:r>
            <a:endParaRPr sz="1400"/>
          </a:p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 sz="1400"/>
              <a:t>K-Means' capability allows us to categorize data into "faulty" and "non-faulty" states without the need for predefined labels.</a:t>
            </a:r>
            <a:endParaRPr sz="1400"/>
          </a:p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 sz="1400"/>
              <a:t>We used below of them are the selected features, </a:t>
            </a:r>
            <a:endParaRPr sz="1400"/>
          </a:p>
          <a:p>
            <a:pPr indent="-317500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    XOAVelocity, YOAVelocity,  ZOAVelocity</a:t>
            </a:r>
            <a:endParaRPr/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05" name="Google Shape;405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K-Means Clustering</a:t>
            </a:r>
            <a:endParaRPr/>
          </a:p>
        </p:txBody>
      </p:sp>
      <p:sp>
        <p:nvSpPr>
          <p:cNvPr id="411" name="Google Shape;411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2" name="Google Shape;41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2563" y="1048450"/>
            <a:ext cx="3438876" cy="3820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8675" y="1017725"/>
            <a:ext cx="603775" cy="52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0"/>
          <p:cNvSpPr txBox="1"/>
          <p:nvPr>
            <p:ph type="title"/>
          </p:nvPr>
        </p:nvSpPr>
        <p:spPr>
          <a:xfrm>
            <a:off x="311700" y="445025"/>
            <a:ext cx="8520600" cy="9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/>
              <a:t>Isolation Forest and One-Class SVM for Anomaly Detection</a:t>
            </a:r>
            <a:endParaRPr sz="2420"/>
          </a:p>
        </p:txBody>
      </p:sp>
      <p:sp>
        <p:nvSpPr>
          <p:cNvPr id="419" name="Google Shape;419;p50"/>
          <p:cNvSpPr txBox="1"/>
          <p:nvPr>
            <p:ph idx="1" type="body"/>
          </p:nvPr>
        </p:nvSpPr>
        <p:spPr>
          <a:xfrm>
            <a:off x="311700" y="1160000"/>
            <a:ext cx="8520600" cy="3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 sz="1400"/>
              <a:t>We used the Isolation Forest and the One-Class Support Vector Machine (SVM) as our next approaches.</a:t>
            </a:r>
            <a:endParaRPr sz="1400"/>
          </a:p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 sz="1400"/>
              <a:t>These unsupervised techniques excel at identifying anomalies without the need for predefined labels, which is vital for detecting early machine faults.</a:t>
            </a:r>
            <a:endParaRPr sz="1400"/>
          </a:p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 sz="1400"/>
              <a:t>We used below of them are the selected features, </a:t>
            </a:r>
            <a:endParaRPr sz="1400"/>
          </a:p>
          <a:p>
            <a:pPr indent="-317500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    XOAVelocity, YOAVelocity,  ZOAVelocity</a:t>
            </a:r>
            <a:endParaRPr sz="1400"/>
          </a:p>
        </p:txBody>
      </p:sp>
      <p:sp>
        <p:nvSpPr>
          <p:cNvPr id="420" name="Google Shape;420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Isolation Forest</a:t>
            </a:r>
            <a:endParaRPr/>
          </a:p>
        </p:txBody>
      </p:sp>
      <p:sp>
        <p:nvSpPr>
          <p:cNvPr id="426" name="Google Shape;426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7" name="Google Shape;42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5575" y="1017725"/>
            <a:ext cx="4041032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9875" y="1017725"/>
            <a:ext cx="782433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One-Class SVM</a:t>
            </a:r>
            <a:endParaRPr/>
          </a:p>
        </p:txBody>
      </p:sp>
      <p:sp>
        <p:nvSpPr>
          <p:cNvPr id="434" name="Google Shape;434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5" name="Google Shape;43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8125" y="1017725"/>
            <a:ext cx="4317701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9875" y="1017725"/>
            <a:ext cx="782433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Fault Detection</a:t>
            </a:r>
            <a:endParaRPr/>
          </a:p>
        </p:txBody>
      </p:sp>
      <p:sp>
        <p:nvSpPr>
          <p:cNvPr id="442" name="Google Shape;442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43" name="Google Shape;443;p53"/>
          <p:cNvGraphicFramePr/>
          <p:nvPr/>
        </p:nvGraphicFramePr>
        <p:xfrm>
          <a:off x="845950" y="1501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{5E9CA425-C9E3-45B8-AD4A-E48049BCA1E9}</a:tableStyleId>
              </a:tblPr>
              <a:tblGrid>
                <a:gridCol w="3726050"/>
                <a:gridCol w="3726050"/>
              </a:tblGrid>
              <a:tr h="68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Algorithm</a:t>
                      </a:r>
                      <a:endParaRPr b="1"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Silhouette Score</a:t>
                      </a:r>
                      <a:endParaRPr b="1"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K-Means clustering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0.731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Isolation Forest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0.727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One-Class SVM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0.563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4"/>
          <p:cNvSpPr txBox="1"/>
          <p:nvPr>
            <p:ph type="title"/>
          </p:nvPr>
        </p:nvSpPr>
        <p:spPr>
          <a:xfrm>
            <a:off x="311700" y="253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Explainability - SHAP</a:t>
            </a:r>
            <a:endParaRPr/>
          </a:p>
        </p:txBody>
      </p:sp>
      <p:sp>
        <p:nvSpPr>
          <p:cNvPr id="449" name="Google Shape;449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0" name="Google Shape;45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0275" y="790325"/>
            <a:ext cx="4850875" cy="1898999"/>
          </a:xfrm>
          <a:prstGeom prst="rect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1" name="Google Shape;45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90325"/>
            <a:ext cx="3475451" cy="4200775"/>
          </a:xfrm>
          <a:prstGeom prst="rect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2" name="Google Shape;45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0275" y="2918225"/>
            <a:ext cx="4850874" cy="1769228"/>
          </a:xfrm>
          <a:prstGeom prst="rect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&amp; Ethical Consideration</a:t>
            </a:r>
            <a:endParaRPr/>
          </a:p>
        </p:txBody>
      </p:sp>
      <p:sp>
        <p:nvSpPr>
          <p:cNvPr id="458" name="Google Shape;458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9" name="Google Shape;459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en"/>
              <a:t>We ensure not to share the data with anyone by signing a </a:t>
            </a:r>
            <a:r>
              <a:rPr lang="en"/>
              <a:t>nondisclosure</a:t>
            </a:r>
            <a:r>
              <a:rPr lang="en"/>
              <a:t> </a:t>
            </a:r>
            <a:r>
              <a:rPr lang="en"/>
              <a:t>agreement</a:t>
            </a:r>
            <a:r>
              <a:rPr lang="en"/>
              <a:t>. </a:t>
            </a:r>
            <a:endParaRPr/>
          </a:p>
          <a:p>
            <a:pPr indent="-334327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en"/>
              <a:t>The machine learning model built for machine 2 has been adhered to all </a:t>
            </a:r>
            <a:r>
              <a:rPr lang="en"/>
              <a:t>relevant</a:t>
            </a:r>
            <a:r>
              <a:rPr lang="en"/>
              <a:t> constraints and ethical considerations.</a:t>
            </a:r>
            <a:endParaRPr/>
          </a:p>
          <a:p>
            <a:pPr indent="-334327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en"/>
              <a:t>Protect the privacy </a:t>
            </a:r>
            <a:r>
              <a:rPr lang="en"/>
              <a:t>machine</a:t>
            </a:r>
            <a:r>
              <a:rPr lang="en"/>
              <a:t> data</a:t>
            </a:r>
            <a:endParaRPr/>
          </a:p>
          <a:p>
            <a:pPr indent="-334327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en"/>
              <a:t>Restrict data access and </a:t>
            </a:r>
            <a:r>
              <a:rPr lang="en"/>
              <a:t>disclose</a:t>
            </a:r>
            <a:r>
              <a:rPr lang="en"/>
              <a:t> sensitive data only when necessary</a:t>
            </a:r>
            <a:endParaRPr/>
          </a:p>
          <a:p>
            <a:pPr indent="-334327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en"/>
              <a:t>To maintain the fairness of the model, the data has been preprocessed with eliminating the bias.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Impact</a:t>
            </a:r>
            <a:endParaRPr/>
          </a:p>
        </p:txBody>
      </p:sp>
      <p:sp>
        <p:nvSpPr>
          <p:cNvPr id="465" name="Google Shape;465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Financial Decision Making</a:t>
            </a:r>
            <a:endParaRPr/>
          </a:p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Operational Efficacy</a:t>
            </a:r>
            <a:endParaRPr/>
          </a:p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Data-Driven Decision-Making</a:t>
            </a:r>
            <a:endParaRPr/>
          </a:p>
        </p:txBody>
      </p:sp>
      <p:sp>
        <p:nvSpPr>
          <p:cNvPr id="466" name="Google Shape;466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/>
          <p:nvPr>
            <p:ph type="title"/>
          </p:nvPr>
        </p:nvSpPr>
        <p:spPr>
          <a:xfrm>
            <a:off x="311700" y="165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</a:t>
            </a:r>
            <a:r>
              <a:rPr lang="en"/>
              <a:t>Dataset</a:t>
            </a:r>
            <a:endParaRPr/>
          </a:p>
        </p:txBody>
      </p:sp>
      <p:sp>
        <p:nvSpPr>
          <p:cNvPr id="169" name="Google Shape;169;p21"/>
          <p:cNvSpPr txBox="1"/>
          <p:nvPr>
            <p:ph idx="1" type="body"/>
          </p:nvPr>
        </p:nvSpPr>
        <p:spPr>
          <a:xfrm>
            <a:off x="311700" y="681975"/>
            <a:ext cx="8520600" cy="41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182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95"/>
              <a:buChar char="❏"/>
            </a:pPr>
            <a:r>
              <a:rPr lang="en" sz="1395"/>
              <a:t>Two distinct datasets:</a:t>
            </a:r>
            <a:endParaRPr sz="1395"/>
          </a:p>
          <a:p>
            <a:pPr indent="-317182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95"/>
              <a:buChar char="❏"/>
            </a:pPr>
            <a:r>
              <a:rPr lang="en" sz="1395"/>
              <a:t>Vibration dataset: Contains vibration measurements of M2 recorded from 4 sensors. [It might contain noise of other 20 machines]</a:t>
            </a:r>
            <a:endParaRPr sz="1395"/>
          </a:p>
          <a:p>
            <a:pPr indent="-317182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95"/>
              <a:buChar char="❏"/>
            </a:pPr>
            <a:r>
              <a:rPr lang="en" sz="1395"/>
              <a:t>M</a:t>
            </a:r>
            <a:r>
              <a:rPr lang="en" sz="1395"/>
              <a:t>achine status dataset: Used 3 sensors to capture 21 machines’ status at 1 min time interval. [Sensor 1 - M1 to M5, Sensor 2 - M6 to M13, Sensor 3 - M14 to M21]</a:t>
            </a:r>
            <a:endParaRPr sz="1395"/>
          </a:p>
          <a:p>
            <a:pPr indent="-317182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95"/>
              <a:buChar char="❏"/>
            </a:pPr>
            <a:r>
              <a:rPr lang="en" sz="1395"/>
              <a:t>Organized on a weekly basis, with each week comprising two essential data sources.</a:t>
            </a:r>
            <a:endParaRPr sz="1395"/>
          </a:p>
          <a:p>
            <a:pPr indent="-317182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95"/>
              <a:buChar char="❏"/>
            </a:pPr>
            <a:r>
              <a:rPr lang="en" sz="1395"/>
              <a:t>Vibration measurements:</a:t>
            </a:r>
            <a:endParaRPr sz="1395"/>
          </a:p>
          <a:p>
            <a:pPr indent="-317182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95"/>
              <a:buChar char="❏"/>
            </a:pPr>
            <a:r>
              <a:rPr lang="en" sz="1395"/>
              <a:t>"OAVelocity", "Peakmg", "RMSmg", "Kurtosis", "CrestFactor", "Skewness", "Deviation", "PeaktoPeakDisplacement" are in X, Y, and Z directions.</a:t>
            </a:r>
            <a:endParaRPr sz="1395"/>
          </a:p>
          <a:p>
            <a:pPr indent="-317182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95"/>
              <a:buChar char="❏"/>
            </a:pPr>
            <a:r>
              <a:rPr lang="en" sz="1395"/>
              <a:t>Expectation: Earlier Fault Detection for Machine 2</a:t>
            </a:r>
            <a:endParaRPr sz="1395"/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t/>
            </a:r>
            <a:endParaRPr sz="1395"/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395"/>
          </a:p>
        </p:txBody>
      </p:sp>
      <p:sp>
        <p:nvSpPr>
          <p:cNvPr id="170" name="Google Shape;17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472" name="Google Shape;472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" sz="1595" u="sng">
                <a:solidFill>
                  <a:schemeClr val="hlink"/>
                </a:solidFill>
                <a:hlinkClick r:id="rId3"/>
              </a:rPr>
              <a:t>https://youtu.be/ufINa-XGX2M?si=zj3rsVCsiJZMz2-9</a:t>
            </a:r>
            <a:endParaRPr sz="1595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t/>
            </a:r>
            <a:endParaRPr sz="1595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" sz="1595" u="sng">
                <a:solidFill>
                  <a:schemeClr val="hlink"/>
                </a:solidFill>
                <a:hlinkClick r:id="rId4"/>
              </a:rPr>
              <a:t>https://www.analyticsvidhya.com/blog/2023/01/learning-different-techniques-of-anomaly-detection/</a:t>
            </a:r>
            <a:endParaRPr sz="1595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t/>
            </a:r>
            <a:endParaRPr sz="1595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" sz="1595" u="sng">
                <a:solidFill>
                  <a:schemeClr val="hlink"/>
                </a:solidFill>
                <a:hlinkClick r:id="rId5"/>
              </a:rPr>
              <a:t>https://www.intellspot.com/anomaly-detection-algorithms/</a:t>
            </a:r>
            <a:endParaRPr sz="1595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t/>
            </a:r>
            <a:endParaRPr sz="1595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" sz="1595" u="sng">
                <a:solidFill>
                  <a:schemeClr val="hlink"/>
                </a:solidFill>
                <a:hlinkClick r:id="rId6"/>
              </a:rPr>
              <a:t>https://towardsdatascience.com/a-novel-approach-to-feature-importance-shapley-additive-explanations-d18af30fc21b</a:t>
            </a:r>
            <a:endParaRPr sz="1595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t/>
            </a:r>
            <a:endParaRPr sz="1595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" sz="1595" u="sng">
                <a:solidFill>
                  <a:schemeClr val="hlink"/>
                </a:solidFill>
                <a:hlinkClick r:id="rId7"/>
              </a:rPr>
              <a:t>https://medium.com/analytics-vidhya/anomaly-detection-using-generative-adversarial-networks-gan-ca433f2ac287</a:t>
            </a:r>
            <a:endParaRPr sz="1595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t/>
            </a:r>
            <a:endParaRPr sz="1595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t/>
            </a:r>
            <a:endParaRPr sz="1595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t/>
            </a:r>
            <a:endParaRPr sz="1595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595"/>
          </a:p>
        </p:txBody>
      </p:sp>
      <p:sp>
        <p:nvSpPr>
          <p:cNvPr id="473" name="Google Shape;473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9" name="Google Shape;479;p58"/>
          <p:cNvSpPr txBox="1"/>
          <p:nvPr>
            <p:ph idx="4294967295" type="ctrTitle"/>
          </p:nvPr>
        </p:nvSpPr>
        <p:spPr>
          <a:xfrm>
            <a:off x="1275150" y="2364400"/>
            <a:ext cx="6593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1" i="0" lang="en" sz="6000" u="none" cap="none" strike="noStrike">
                <a:solidFill>
                  <a:srgbClr val="FF9800"/>
                </a:solidFill>
                <a:latin typeface="Arial"/>
                <a:ea typeface="Arial"/>
                <a:cs typeface="Arial"/>
                <a:sym typeface="Arial"/>
              </a:rPr>
              <a:t>THANK</a:t>
            </a:r>
            <a:r>
              <a:rPr b="1" lang="en" sz="6000">
                <a:solidFill>
                  <a:srgbClr val="FF9800"/>
                </a:solidFill>
              </a:rPr>
              <a:t> YOU</a:t>
            </a:r>
            <a:r>
              <a:rPr b="1" i="0" lang="en" sz="6000" u="none" cap="none" strike="noStrike">
                <a:solidFill>
                  <a:srgbClr val="FF9800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/>
          </a:p>
        </p:txBody>
      </p:sp>
      <p:sp>
        <p:nvSpPr>
          <p:cNvPr id="480" name="Google Shape;480;p58"/>
          <p:cNvSpPr txBox="1"/>
          <p:nvPr>
            <p:ph idx="4294967295" type="subTitle"/>
          </p:nvPr>
        </p:nvSpPr>
        <p:spPr>
          <a:xfrm>
            <a:off x="1275150" y="3230000"/>
            <a:ext cx="6593700" cy="13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Arial"/>
              <a:buNone/>
            </a:pPr>
            <a:r>
              <a:rPr b="1" i="0" lang="en" sz="2000" u="none" cap="none" strike="noStrike">
                <a:solidFill>
                  <a:srgbClr val="263248"/>
                </a:solidFill>
                <a:latin typeface="Arial"/>
                <a:ea typeface="Arial"/>
                <a:cs typeface="Arial"/>
                <a:sym typeface="Arial"/>
              </a:rPr>
              <a:t>Any </a:t>
            </a:r>
            <a:r>
              <a:rPr b="1" lang="en" sz="2000">
                <a:solidFill>
                  <a:srgbClr val="263248"/>
                </a:solidFill>
              </a:rPr>
              <a:t>Q</a:t>
            </a:r>
            <a:r>
              <a:rPr b="1" i="0" lang="en" sz="2000" u="none" cap="none" strike="noStrike">
                <a:solidFill>
                  <a:srgbClr val="263248"/>
                </a:solidFill>
                <a:latin typeface="Arial"/>
                <a:ea typeface="Arial"/>
                <a:cs typeface="Arial"/>
                <a:sym typeface="Arial"/>
              </a:rPr>
              <a:t>uestions?</a:t>
            </a:r>
            <a:endParaRPr/>
          </a:p>
        </p:txBody>
      </p:sp>
      <p:grpSp>
        <p:nvGrpSpPr>
          <p:cNvPr id="481" name="Google Shape;481;p58"/>
          <p:cNvGrpSpPr/>
          <p:nvPr/>
        </p:nvGrpSpPr>
        <p:grpSpPr>
          <a:xfrm>
            <a:off x="3996210" y="966817"/>
            <a:ext cx="1197664" cy="1126777"/>
            <a:chOff x="5972700" y="2330200"/>
            <a:chExt cx="411625" cy="387275"/>
          </a:xfrm>
        </p:grpSpPr>
        <p:sp>
          <p:nvSpPr>
            <p:cNvPr id="482" name="Google Shape;482;p58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120000" w="120000">
                  <a:moveTo>
                    <a:pt x="0" y="0"/>
                  </a:moveTo>
                  <a:lnTo>
                    <a:pt x="0" y="119986"/>
                  </a:lnTo>
                  <a:lnTo>
                    <a:pt x="119969" y="119986"/>
                  </a:lnTo>
                  <a:lnTo>
                    <a:pt x="119969" y="0"/>
                  </a:lnTo>
                  <a:lnTo>
                    <a:pt x="0" y="0"/>
                  </a:lnTo>
                  <a:close/>
                  <a:moveTo>
                    <a:pt x="73768" y="32903"/>
                  </a:moveTo>
                  <a:lnTo>
                    <a:pt x="73768" y="32903"/>
                  </a:lnTo>
                  <a:lnTo>
                    <a:pt x="69301" y="32575"/>
                  </a:lnTo>
                  <a:lnTo>
                    <a:pt x="65568" y="32248"/>
                  </a:lnTo>
                  <a:lnTo>
                    <a:pt x="61866" y="31252"/>
                  </a:lnTo>
                  <a:lnTo>
                    <a:pt x="58867" y="30242"/>
                  </a:lnTo>
                  <a:lnTo>
                    <a:pt x="55900" y="28590"/>
                  </a:lnTo>
                  <a:lnTo>
                    <a:pt x="53666" y="26925"/>
                  </a:lnTo>
                  <a:lnTo>
                    <a:pt x="52901" y="25261"/>
                  </a:lnTo>
                  <a:lnTo>
                    <a:pt x="52167" y="23268"/>
                  </a:lnTo>
                  <a:lnTo>
                    <a:pt x="52167" y="23268"/>
                  </a:lnTo>
                  <a:lnTo>
                    <a:pt x="52901" y="21276"/>
                  </a:lnTo>
                  <a:lnTo>
                    <a:pt x="53666" y="19611"/>
                  </a:lnTo>
                  <a:lnTo>
                    <a:pt x="55900" y="17946"/>
                  </a:lnTo>
                  <a:lnTo>
                    <a:pt x="58867" y="16622"/>
                  </a:lnTo>
                  <a:lnTo>
                    <a:pt x="61866" y="15284"/>
                  </a:lnTo>
                  <a:lnTo>
                    <a:pt x="65568" y="14629"/>
                  </a:lnTo>
                  <a:lnTo>
                    <a:pt x="69301" y="13961"/>
                  </a:lnTo>
                  <a:lnTo>
                    <a:pt x="73768" y="13633"/>
                  </a:lnTo>
                  <a:lnTo>
                    <a:pt x="73768" y="13633"/>
                  </a:lnTo>
                  <a:lnTo>
                    <a:pt x="78235" y="13961"/>
                  </a:lnTo>
                  <a:lnTo>
                    <a:pt x="81968" y="14629"/>
                  </a:lnTo>
                  <a:lnTo>
                    <a:pt x="85701" y="15284"/>
                  </a:lnTo>
                  <a:lnTo>
                    <a:pt x="88669" y="16622"/>
                  </a:lnTo>
                  <a:lnTo>
                    <a:pt x="91667" y="17946"/>
                  </a:lnTo>
                  <a:lnTo>
                    <a:pt x="93901" y="19611"/>
                  </a:lnTo>
                  <a:lnTo>
                    <a:pt x="94635" y="21276"/>
                  </a:lnTo>
                  <a:lnTo>
                    <a:pt x="95400" y="23268"/>
                  </a:lnTo>
                  <a:lnTo>
                    <a:pt x="95400" y="23268"/>
                  </a:lnTo>
                  <a:lnTo>
                    <a:pt x="94635" y="25261"/>
                  </a:lnTo>
                  <a:lnTo>
                    <a:pt x="93901" y="26925"/>
                  </a:lnTo>
                  <a:lnTo>
                    <a:pt x="91667" y="28590"/>
                  </a:lnTo>
                  <a:lnTo>
                    <a:pt x="88669" y="30242"/>
                  </a:lnTo>
                  <a:lnTo>
                    <a:pt x="85701" y="31252"/>
                  </a:lnTo>
                  <a:lnTo>
                    <a:pt x="81968" y="32248"/>
                  </a:lnTo>
                  <a:lnTo>
                    <a:pt x="78235" y="32575"/>
                  </a:lnTo>
                  <a:lnTo>
                    <a:pt x="73768" y="32903"/>
                  </a:lnTo>
                  <a:lnTo>
                    <a:pt x="73768" y="32903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58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20000" w="120000">
                  <a:moveTo>
                    <a:pt x="9" y="103771"/>
                  </a:moveTo>
                  <a:lnTo>
                    <a:pt x="14799" y="103771"/>
                  </a:lnTo>
                  <a:lnTo>
                    <a:pt x="14799" y="103771"/>
                  </a:lnTo>
                  <a:lnTo>
                    <a:pt x="19569" y="105653"/>
                  </a:lnTo>
                  <a:lnTo>
                    <a:pt x="26248" y="107923"/>
                  </a:lnTo>
                  <a:lnTo>
                    <a:pt x="34828" y="110564"/>
                  </a:lnTo>
                  <a:lnTo>
                    <a:pt x="44378" y="113392"/>
                  </a:lnTo>
                  <a:lnTo>
                    <a:pt x="54632" y="115847"/>
                  </a:lnTo>
                  <a:lnTo>
                    <a:pt x="59882" y="116978"/>
                  </a:lnTo>
                  <a:lnTo>
                    <a:pt x="65132" y="117916"/>
                  </a:lnTo>
                  <a:lnTo>
                    <a:pt x="70137" y="118861"/>
                  </a:lnTo>
                  <a:lnTo>
                    <a:pt x="75142" y="119426"/>
                  </a:lnTo>
                  <a:lnTo>
                    <a:pt x="79676" y="119806"/>
                  </a:lnTo>
                  <a:lnTo>
                    <a:pt x="84211" y="119992"/>
                  </a:lnTo>
                  <a:lnTo>
                    <a:pt x="84211" y="119992"/>
                  </a:lnTo>
                  <a:lnTo>
                    <a:pt x="91841" y="119992"/>
                  </a:lnTo>
                  <a:lnTo>
                    <a:pt x="95896" y="119806"/>
                  </a:lnTo>
                  <a:lnTo>
                    <a:pt x="99715" y="119426"/>
                  </a:lnTo>
                  <a:lnTo>
                    <a:pt x="103055" y="118675"/>
                  </a:lnTo>
                  <a:lnTo>
                    <a:pt x="104720" y="118295"/>
                  </a:lnTo>
                  <a:lnTo>
                    <a:pt x="105915" y="117916"/>
                  </a:lnTo>
                  <a:lnTo>
                    <a:pt x="107110" y="117350"/>
                  </a:lnTo>
                  <a:lnTo>
                    <a:pt x="108060" y="116599"/>
                  </a:lnTo>
                  <a:lnTo>
                    <a:pt x="108540" y="115847"/>
                  </a:lnTo>
                  <a:lnTo>
                    <a:pt x="109020" y="114902"/>
                  </a:lnTo>
                  <a:lnTo>
                    <a:pt x="109735" y="109426"/>
                  </a:lnTo>
                  <a:lnTo>
                    <a:pt x="109735" y="109426"/>
                  </a:lnTo>
                  <a:lnTo>
                    <a:pt x="109500" y="108109"/>
                  </a:lnTo>
                  <a:lnTo>
                    <a:pt x="109020" y="106978"/>
                  </a:lnTo>
                  <a:lnTo>
                    <a:pt x="108060" y="105847"/>
                  </a:lnTo>
                  <a:lnTo>
                    <a:pt x="106630" y="104902"/>
                  </a:lnTo>
                  <a:lnTo>
                    <a:pt x="106630" y="104902"/>
                  </a:lnTo>
                  <a:lnTo>
                    <a:pt x="107825" y="104716"/>
                  </a:lnTo>
                  <a:lnTo>
                    <a:pt x="109020" y="104336"/>
                  </a:lnTo>
                  <a:lnTo>
                    <a:pt x="110215" y="103957"/>
                  </a:lnTo>
                  <a:lnTo>
                    <a:pt x="111165" y="103205"/>
                  </a:lnTo>
                  <a:lnTo>
                    <a:pt x="111880" y="102446"/>
                  </a:lnTo>
                  <a:lnTo>
                    <a:pt x="112595" y="101509"/>
                  </a:lnTo>
                  <a:lnTo>
                    <a:pt x="113075" y="100370"/>
                  </a:lnTo>
                  <a:lnTo>
                    <a:pt x="113310" y="99433"/>
                  </a:lnTo>
                  <a:lnTo>
                    <a:pt x="114025" y="92639"/>
                  </a:lnTo>
                  <a:lnTo>
                    <a:pt x="114025" y="92639"/>
                  </a:lnTo>
                  <a:lnTo>
                    <a:pt x="114025" y="91694"/>
                  </a:lnTo>
                  <a:lnTo>
                    <a:pt x="114025" y="90943"/>
                  </a:lnTo>
                  <a:lnTo>
                    <a:pt x="113790" y="89998"/>
                  </a:lnTo>
                  <a:lnTo>
                    <a:pt x="113310" y="89246"/>
                  </a:lnTo>
                  <a:lnTo>
                    <a:pt x="112115" y="87922"/>
                  </a:lnTo>
                  <a:lnTo>
                    <a:pt x="111400" y="87356"/>
                  </a:lnTo>
                  <a:lnTo>
                    <a:pt x="110685" y="86791"/>
                  </a:lnTo>
                  <a:lnTo>
                    <a:pt x="110685" y="86791"/>
                  </a:lnTo>
                  <a:lnTo>
                    <a:pt x="111880" y="86605"/>
                  </a:lnTo>
                  <a:lnTo>
                    <a:pt x="112840" y="86225"/>
                  </a:lnTo>
                  <a:lnTo>
                    <a:pt x="113790" y="85660"/>
                  </a:lnTo>
                  <a:lnTo>
                    <a:pt x="114740" y="84900"/>
                  </a:lnTo>
                  <a:lnTo>
                    <a:pt x="115455" y="84149"/>
                  </a:lnTo>
                  <a:lnTo>
                    <a:pt x="115935" y="83398"/>
                  </a:lnTo>
                  <a:lnTo>
                    <a:pt x="116415" y="82453"/>
                  </a:lnTo>
                  <a:lnTo>
                    <a:pt x="116650" y="81322"/>
                  </a:lnTo>
                  <a:lnTo>
                    <a:pt x="117365" y="74714"/>
                  </a:lnTo>
                  <a:lnTo>
                    <a:pt x="117365" y="74714"/>
                  </a:lnTo>
                  <a:lnTo>
                    <a:pt x="117365" y="73769"/>
                  </a:lnTo>
                  <a:lnTo>
                    <a:pt x="117365" y="72831"/>
                  </a:lnTo>
                  <a:lnTo>
                    <a:pt x="117130" y="71886"/>
                  </a:lnTo>
                  <a:lnTo>
                    <a:pt x="116650" y="71127"/>
                  </a:lnTo>
                  <a:lnTo>
                    <a:pt x="116170" y="70376"/>
                  </a:lnTo>
                  <a:lnTo>
                    <a:pt x="115455" y="69810"/>
                  </a:lnTo>
                  <a:lnTo>
                    <a:pt x="114740" y="69245"/>
                  </a:lnTo>
                  <a:lnTo>
                    <a:pt x="113790" y="68679"/>
                  </a:lnTo>
                  <a:lnTo>
                    <a:pt x="113790" y="68679"/>
                  </a:lnTo>
                  <a:lnTo>
                    <a:pt x="114740" y="68486"/>
                  </a:lnTo>
                  <a:lnTo>
                    <a:pt x="115700" y="67920"/>
                  </a:lnTo>
                  <a:lnTo>
                    <a:pt x="116650" y="67355"/>
                  </a:lnTo>
                  <a:lnTo>
                    <a:pt x="117365" y="66789"/>
                  </a:lnTo>
                  <a:lnTo>
                    <a:pt x="118080" y="66038"/>
                  </a:lnTo>
                  <a:lnTo>
                    <a:pt x="118560" y="65279"/>
                  </a:lnTo>
                  <a:lnTo>
                    <a:pt x="118795" y="64341"/>
                  </a:lnTo>
                  <a:lnTo>
                    <a:pt x="119040" y="63396"/>
                  </a:lnTo>
                  <a:lnTo>
                    <a:pt x="119990" y="56603"/>
                  </a:lnTo>
                  <a:lnTo>
                    <a:pt x="119990" y="56603"/>
                  </a:lnTo>
                  <a:lnTo>
                    <a:pt x="119755" y="55658"/>
                  </a:lnTo>
                  <a:lnTo>
                    <a:pt x="119510" y="54720"/>
                  </a:lnTo>
                  <a:lnTo>
                    <a:pt x="119040" y="53961"/>
                  </a:lnTo>
                  <a:lnTo>
                    <a:pt x="118560" y="53210"/>
                  </a:lnTo>
                  <a:lnTo>
                    <a:pt x="117845" y="52451"/>
                  </a:lnTo>
                  <a:lnTo>
                    <a:pt x="116895" y="51885"/>
                  </a:lnTo>
                  <a:lnTo>
                    <a:pt x="114740" y="50754"/>
                  </a:lnTo>
                  <a:lnTo>
                    <a:pt x="112360" y="49809"/>
                  </a:lnTo>
                  <a:lnTo>
                    <a:pt x="109500" y="49058"/>
                  </a:lnTo>
                  <a:lnTo>
                    <a:pt x="106395" y="48492"/>
                  </a:lnTo>
                  <a:lnTo>
                    <a:pt x="103290" y="48113"/>
                  </a:lnTo>
                  <a:lnTo>
                    <a:pt x="103290" y="48113"/>
                  </a:lnTo>
                  <a:lnTo>
                    <a:pt x="96611" y="47361"/>
                  </a:lnTo>
                  <a:lnTo>
                    <a:pt x="86356" y="46602"/>
                  </a:lnTo>
                  <a:lnTo>
                    <a:pt x="74191" y="46037"/>
                  </a:lnTo>
                  <a:lnTo>
                    <a:pt x="61792" y="45471"/>
                  </a:lnTo>
                  <a:lnTo>
                    <a:pt x="61792" y="45471"/>
                  </a:lnTo>
                  <a:lnTo>
                    <a:pt x="63457" y="43209"/>
                  </a:lnTo>
                  <a:lnTo>
                    <a:pt x="64887" y="40568"/>
                  </a:lnTo>
                  <a:lnTo>
                    <a:pt x="66317" y="37740"/>
                  </a:lnTo>
                  <a:lnTo>
                    <a:pt x="67277" y="34719"/>
                  </a:lnTo>
                  <a:lnTo>
                    <a:pt x="68227" y="31698"/>
                  </a:lnTo>
                  <a:lnTo>
                    <a:pt x="69187" y="28491"/>
                  </a:lnTo>
                  <a:lnTo>
                    <a:pt x="70137" y="22270"/>
                  </a:lnTo>
                  <a:lnTo>
                    <a:pt x="70852" y="16608"/>
                  </a:lnTo>
                  <a:lnTo>
                    <a:pt x="71332" y="11890"/>
                  </a:lnTo>
                  <a:lnTo>
                    <a:pt x="71332" y="7552"/>
                  </a:lnTo>
                  <a:lnTo>
                    <a:pt x="71332" y="7552"/>
                  </a:lnTo>
                  <a:lnTo>
                    <a:pt x="71332" y="6228"/>
                  </a:lnTo>
                  <a:lnTo>
                    <a:pt x="70617" y="4717"/>
                  </a:lnTo>
                  <a:lnTo>
                    <a:pt x="69902" y="3586"/>
                  </a:lnTo>
                  <a:lnTo>
                    <a:pt x="68707" y="2455"/>
                  </a:lnTo>
                  <a:lnTo>
                    <a:pt x="67277" y="1324"/>
                  </a:lnTo>
                  <a:lnTo>
                    <a:pt x="65602" y="759"/>
                  </a:lnTo>
                  <a:lnTo>
                    <a:pt x="63692" y="193"/>
                  </a:lnTo>
                  <a:lnTo>
                    <a:pt x="61792" y="7"/>
                  </a:lnTo>
                  <a:lnTo>
                    <a:pt x="61792" y="7"/>
                  </a:lnTo>
                  <a:lnTo>
                    <a:pt x="58207" y="193"/>
                  </a:lnTo>
                  <a:lnTo>
                    <a:pt x="55827" y="573"/>
                  </a:lnTo>
                  <a:lnTo>
                    <a:pt x="53917" y="1138"/>
                  </a:lnTo>
                  <a:lnTo>
                    <a:pt x="52487" y="1704"/>
                  </a:lnTo>
                  <a:lnTo>
                    <a:pt x="52487" y="1704"/>
                  </a:lnTo>
                  <a:lnTo>
                    <a:pt x="48667" y="11325"/>
                  </a:lnTo>
                  <a:lnTo>
                    <a:pt x="46758" y="15663"/>
                  </a:lnTo>
                  <a:lnTo>
                    <a:pt x="44848" y="19629"/>
                  </a:lnTo>
                  <a:lnTo>
                    <a:pt x="42948" y="23208"/>
                  </a:lnTo>
                  <a:lnTo>
                    <a:pt x="41038" y="26229"/>
                  </a:lnTo>
                  <a:lnTo>
                    <a:pt x="39363" y="28491"/>
                  </a:lnTo>
                  <a:lnTo>
                    <a:pt x="37933" y="30381"/>
                  </a:lnTo>
                  <a:lnTo>
                    <a:pt x="37933" y="30381"/>
                  </a:lnTo>
                  <a:lnTo>
                    <a:pt x="35788" y="32077"/>
                  </a:lnTo>
                  <a:lnTo>
                    <a:pt x="32448" y="34719"/>
                  </a:lnTo>
                  <a:lnTo>
                    <a:pt x="24573" y="40568"/>
                  </a:lnTo>
                  <a:lnTo>
                    <a:pt x="14084" y="48113"/>
                  </a:lnTo>
                  <a:lnTo>
                    <a:pt x="9" y="48113"/>
                  </a:lnTo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Dataset Preprocessing</a:t>
            </a:r>
            <a:endParaRPr/>
          </a:p>
        </p:txBody>
      </p:sp>
      <p:sp>
        <p:nvSpPr>
          <p:cNvPr id="176" name="Google Shape;17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3309000" y="1861600"/>
            <a:ext cx="2526000" cy="2440500"/>
          </a:xfrm>
          <a:prstGeom prst="diamond">
            <a:avLst/>
          </a:prstGeom>
          <a:solidFill>
            <a:srgbClr val="C7D3E6"/>
          </a:solidFill>
          <a:ln cap="flat" cmpd="sng" w="38100">
            <a:solidFill>
              <a:srgbClr val="92A8C8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48"/>
              </a:buClr>
              <a:buSzPts val="1400"/>
              <a:buFont typeface="Arial"/>
              <a:buNone/>
            </a:pPr>
            <a:r>
              <a:rPr b="1" lang="en" sz="1300">
                <a:solidFill>
                  <a:srgbClr val="263248"/>
                </a:solidFill>
              </a:rPr>
              <a:t>Duplicate Management</a:t>
            </a:r>
            <a:endParaRPr b="1" sz="1300"/>
          </a:p>
        </p:txBody>
      </p:sp>
      <p:sp>
        <p:nvSpPr>
          <p:cNvPr id="178" name="Google Shape;178;p22"/>
          <p:cNvSpPr/>
          <p:nvPr/>
        </p:nvSpPr>
        <p:spPr>
          <a:xfrm>
            <a:off x="806525" y="1888450"/>
            <a:ext cx="2386800" cy="2386800"/>
          </a:xfrm>
          <a:prstGeom prst="diamond">
            <a:avLst/>
          </a:prstGeom>
          <a:noFill/>
          <a:ln cap="flat" cmpd="sng" w="76200">
            <a:solidFill>
              <a:srgbClr val="FF98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Handling Missing Values 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5950675" y="1827700"/>
            <a:ext cx="2526000" cy="2508300"/>
          </a:xfrm>
          <a:prstGeom prst="diamond">
            <a:avLst/>
          </a:prstGeom>
          <a:noFill/>
          <a:ln cap="flat" cmpd="sng" w="76200">
            <a:solidFill>
              <a:srgbClr val="FF98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6F00"/>
              </a:buClr>
              <a:buSzPts val="1400"/>
              <a:buFont typeface="Arial"/>
              <a:buNone/>
            </a:pPr>
            <a:r>
              <a:rPr lang="en">
                <a:solidFill>
                  <a:srgbClr val="D26F00"/>
                </a:solidFill>
              </a:rPr>
              <a:t>Enhance Data Interpretation</a:t>
            </a:r>
            <a:endParaRPr/>
          </a:p>
        </p:txBody>
      </p:sp>
      <p:grpSp>
        <p:nvGrpSpPr>
          <p:cNvPr id="180" name="Google Shape;180;p22"/>
          <p:cNvGrpSpPr/>
          <p:nvPr/>
        </p:nvGrpSpPr>
        <p:grpSpPr>
          <a:xfrm>
            <a:off x="263101" y="580106"/>
            <a:ext cx="407743" cy="391135"/>
            <a:chOff x="5233525" y="4954450"/>
            <a:chExt cx="538275" cy="516350"/>
          </a:xfrm>
        </p:grpSpPr>
        <p:sp>
          <p:nvSpPr>
            <p:cNvPr id="181" name="Google Shape;181;p22"/>
            <p:cNvSpPr/>
            <p:nvPr/>
          </p:nvSpPr>
          <p:spPr>
            <a:xfrm>
              <a:off x="5637825" y="4954450"/>
              <a:ext cx="89525" cy="89525"/>
            </a:xfrm>
            <a:custGeom>
              <a:rect b="b" l="l" r="r" t="t"/>
              <a:pathLst>
                <a:path extrusionOk="0" fill="none" h="120000" w="120000">
                  <a:moveTo>
                    <a:pt x="34280" y="114269"/>
                  </a:moveTo>
                  <a:lnTo>
                    <a:pt x="34280" y="114269"/>
                  </a:lnTo>
                  <a:lnTo>
                    <a:pt x="39977" y="116716"/>
                  </a:lnTo>
                  <a:lnTo>
                    <a:pt x="46512" y="118358"/>
                  </a:lnTo>
                  <a:lnTo>
                    <a:pt x="53046" y="119162"/>
                  </a:lnTo>
                  <a:lnTo>
                    <a:pt x="59581" y="120000"/>
                  </a:lnTo>
                  <a:lnTo>
                    <a:pt x="59581" y="120000"/>
                  </a:lnTo>
                  <a:lnTo>
                    <a:pt x="66115" y="119162"/>
                  </a:lnTo>
                  <a:lnTo>
                    <a:pt x="71812" y="118358"/>
                  </a:lnTo>
                  <a:lnTo>
                    <a:pt x="77542" y="117553"/>
                  </a:lnTo>
                  <a:lnTo>
                    <a:pt x="83239" y="115107"/>
                  </a:lnTo>
                  <a:lnTo>
                    <a:pt x="88131" y="112627"/>
                  </a:lnTo>
                  <a:lnTo>
                    <a:pt x="93024" y="109377"/>
                  </a:lnTo>
                  <a:lnTo>
                    <a:pt x="97950" y="106126"/>
                  </a:lnTo>
                  <a:lnTo>
                    <a:pt x="102005" y="102038"/>
                  </a:lnTo>
                  <a:lnTo>
                    <a:pt x="106093" y="97950"/>
                  </a:lnTo>
                  <a:lnTo>
                    <a:pt x="109377" y="93862"/>
                  </a:lnTo>
                  <a:lnTo>
                    <a:pt x="112627" y="88165"/>
                  </a:lnTo>
                  <a:lnTo>
                    <a:pt x="115074" y="83272"/>
                  </a:lnTo>
                  <a:lnTo>
                    <a:pt x="116716" y="77542"/>
                  </a:lnTo>
                  <a:lnTo>
                    <a:pt x="118324" y="71845"/>
                  </a:lnTo>
                  <a:lnTo>
                    <a:pt x="119162" y="66115"/>
                  </a:lnTo>
                  <a:lnTo>
                    <a:pt x="119966" y="60418"/>
                  </a:lnTo>
                  <a:lnTo>
                    <a:pt x="119966" y="60418"/>
                  </a:lnTo>
                  <a:lnTo>
                    <a:pt x="119162" y="53884"/>
                  </a:lnTo>
                  <a:lnTo>
                    <a:pt x="118324" y="48154"/>
                  </a:lnTo>
                  <a:lnTo>
                    <a:pt x="116716" y="42457"/>
                  </a:lnTo>
                  <a:lnTo>
                    <a:pt x="115074" y="36727"/>
                  </a:lnTo>
                  <a:lnTo>
                    <a:pt x="112627" y="31834"/>
                  </a:lnTo>
                  <a:lnTo>
                    <a:pt x="109377" y="26942"/>
                  </a:lnTo>
                  <a:lnTo>
                    <a:pt x="106093" y="22049"/>
                  </a:lnTo>
                  <a:lnTo>
                    <a:pt x="102005" y="17961"/>
                  </a:lnTo>
                  <a:lnTo>
                    <a:pt x="97950" y="13873"/>
                  </a:lnTo>
                  <a:lnTo>
                    <a:pt x="93024" y="10622"/>
                  </a:lnTo>
                  <a:lnTo>
                    <a:pt x="88131" y="7372"/>
                  </a:lnTo>
                  <a:lnTo>
                    <a:pt x="83239" y="4925"/>
                  </a:lnTo>
                  <a:lnTo>
                    <a:pt x="77542" y="3283"/>
                  </a:lnTo>
                  <a:lnTo>
                    <a:pt x="71812" y="1641"/>
                  </a:lnTo>
                  <a:lnTo>
                    <a:pt x="66115" y="837"/>
                  </a:lnTo>
                  <a:lnTo>
                    <a:pt x="59581" y="0"/>
                  </a:lnTo>
                  <a:lnTo>
                    <a:pt x="59581" y="0"/>
                  </a:lnTo>
                  <a:lnTo>
                    <a:pt x="53850" y="837"/>
                  </a:lnTo>
                  <a:lnTo>
                    <a:pt x="48154" y="1641"/>
                  </a:lnTo>
                  <a:lnTo>
                    <a:pt x="42423" y="3283"/>
                  </a:lnTo>
                  <a:lnTo>
                    <a:pt x="36727" y="4925"/>
                  </a:lnTo>
                  <a:lnTo>
                    <a:pt x="30996" y="7372"/>
                  </a:lnTo>
                  <a:lnTo>
                    <a:pt x="26104" y="10622"/>
                  </a:lnTo>
                  <a:lnTo>
                    <a:pt x="22049" y="13873"/>
                  </a:lnTo>
                  <a:lnTo>
                    <a:pt x="17961" y="17961"/>
                  </a:lnTo>
                  <a:lnTo>
                    <a:pt x="13873" y="22049"/>
                  </a:lnTo>
                  <a:lnTo>
                    <a:pt x="10622" y="26942"/>
                  </a:lnTo>
                  <a:lnTo>
                    <a:pt x="7338" y="31834"/>
                  </a:lnTo>
                  <a:lnTo>
                    <a:pt x="4892" y="36727"/>
                  </a:lnTo>
                  <a:lnTo>
                    <a:pt x="2446" y="42457"/>
                  </a:lnTo>
                  <a:lnTo>
                    <a:pt x="1641" y="48154"/>
                  </a:lnTo>
                  <a:lnTo>
                    <a:pt x="804" y="53884"/>
                  </a:lnTo>
                  <a:lnTo>
                    <a:pt x="0" y="60418"/>
                  </a:lnTo>
                  <a:lnTo>
                    <a:pt x="0" y="60418"/>
                  </a:lnTo>
                  <a:lnTo>
                    <a:pt x="804" y="69399"/>
                  </a:lnTo>
                  <a:lnTo>
                    <a:pt x="3250" y="78380"/>
                  </a:lnTo>
                  <a:lnTo>
                    <a:pt x="6534" y="86523"/>
                  </a:lnTo>
                  <a:lnTo>
                    <a:pt x="10622" y="9386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2"/>
            <p:cNvSpPr/>
            <p:nvPr/>
          </p:nvSpPr>
          <p:spPr>
            <a:xfrm>
              <a:off x="5323025" y="4980625"/>
              <a:ext cx="88925" cy="88925"/>
            </a:xfrm>
            <a:custGeom>
              <a:rect b="b" l="l" r="r" t="t"/>
              <a:pathLst>
                <a:path extrusionOk="0" fill="none" h="120000" w="120000">
                  <a:moveTo>
                    <a:pt x="107652" y="96148"/>
                  </a:moveTo>
                  <a:lnTo>
                    <a:pt x="107652" y="96148"/>
                  </a:lnTo>
                  <a:lnTo>
                    <a:pt x="111768" y="90413"/>
                  </a:lnTo>
                  <a:lnTo>
                    <a:pt x="115040" y="84644"/>
                  </a:lnTo>
                  <a:lnTo>
                    <a:pt x="117503" y="78065"/>
                  </a:lnTo>
                  <a:lnTo>
                    <a:pt x="119156" y="70677"/>
                  </a:lnTo>
                  <a:lnTo>
                    <a:pt x="119156" y="70677"/>
                  </a:lnTo>
                  <a:lnTo>
                    <a:pt x="119966" y="64942"/>
                  </a:lnTo>
                  <a:lnTo>
                    <a:pt x="119966" y="58363"/>
                  </a:lnTo>
                  <a:lnTo>
                    <a:pt x="119966" y="52594"/>
                  </a:lnTo>
                  <a:lnTo>
                    <a:pt x="118346" y="46859"/>
                  </a:lnTo>
                  <a:lnTo>
                    <a:pt x="116693" y="41090"/>
                  </a:lnTo>
                  <a:lnTo>
                    <a:pt x="115040" y="36165"/>
                  </a:lnTo>
                  <a:lnTo>
                    <a:pt x="112578" y="30430"/>
                  </a:lnTo>
                  <a:lnTo>
                    <a:pt x="109305" y="25504"/>
                  </a:lnTo>
                  <a:lnTo>
                    <a:pt x="105999" y="21388"/>
                  </a:lnTo>
                  <a:lnTo>
                    <a:pt x="101917" y="17272"/>
                  </a:lnTo>
                  <a:lnTo>
                    <a:pt x="97801" y="13157"/>
                  </a:lnTo>
                  <a:lnTo>
                    <a:pt x="92876" y="9884"/>
                  </a:lnTo>
                  <a:lnTo>
                    <a:pt x="87916" y="6612"/>
                  </a:lnTo>
                  <a:lnTo>
                    <a:pt x="82181" y="4115"/>
                  </a:lnTo>
                  <a:lnTo>
                    <a:pt x="76446" y="2496"/>
                  </a:lnTo>
                  <a:lnTo>
                    <a:pt x="70677" y="843"/>
                  </a:lnTo>
                  <a:lnTo>
                    <a:pt x="70677" y="843"/>
                  </a:lnTo>
                  <a:lnTo>
                    <a:pt x="64942" y="33"/>
                  </a:lnTo>
                  <a:lnTo>
                    <a:pt x="58363" y="33"/>
                  </a:lnTo>
                  <a:lnTo>
                    <a:pt x="52594" y="33"/>
                  </a:lnTo>
                  <a:lnTo>
                    <a:pt x="46859" y="843"/>
                  </a:lnTo>
                  <a:lnTo>
                    <a:pt x="41090" y="2496"/>
                  </a:lnTo>
                  <a:lnTo>
                    <a:pt x="36165" y="4959"/>
                  </a:lnTo>
                  <a:lnTo>
                    <a:pt x="30430" y="7421"/>
                  </a:lnTo>
                  <a:lnTo>
                    <a:pt x="25504" y="10694"/>
                  </a:lnTo>
                  <a:lnTo>
                    <a:pt x="21388" y="14000"/>
                  </a:lnTo>
                  <a:lnTo>
                    <a:pt x="17272" y="18116"/>
                  </a:lnTo>
                  <a:lnTo>
                    <a:pt x="13157" y="22198"/>
                  </a:lnTo>
                  <a:lnTo>
                    <a:pt x="9884" y="27123"/>
                  </a:lnTo>
                  <a:lnTo>
                    <a:pt x="6578" y="32083"/>
                  </a:lnTo>
                  <a:lnTo>
                    <a:pt x="4115" y="37008"/>
                  </a:lnTo>
                  <a:lnTo>
                    <a:pt x="2496" y="42743"/>
                  </a:lnTo>
                  <a:lnTo>
                    <a:pt x="843" y="49322"/>
                  </a:lnTo>
                  <a:lnTo>
                    <a:pt x="843" y="49322"/>
                  </a:lnTo>
                  <a:lnTo>
                    <a:pt x="33" y="55091"/>
                  </a:lnTo>
                  <a:lnTo>
                    <a:pt x="33" y="60826"/>
                  </a:lnTo>
                  <a:lnTo>
                    <a:pt x="33" y="67405"/>
                  </a:lnTo>
                  <a:lnTo>
                    <a:pt x="843" y="73140"/>
                  </a:lnTo>
                  <a:lnTo>
                    <a:pt x="2496" y="78909"/>
                  </a:lnTo>
                  <a:lnTo>
                    <a:pt x="4959" y="83834"/>
                  </a:lnTo>
                  <a:lnTo>
                    <a:pt x="7421" y="89569"/>
                  </a:lnTo>
                  <a:lnTo>
                    <a:pt x="10694" y="93685"/>
                  </a:lnTo>
                  <a:lnTo>
                    <a:pt x="14000" y="98611"/>
                  </a:lnTo>
                  <a:lnTo>
                    <a:pt x="18082" y="102727"/>
                  </a:lnTo>
                  <a:lnTo>
                    <a:pt x="22198" y="106842"/>
                  </a:lnTo>
                  <a:lnTo>
                    <a:pt x="27123" y="110115"/>
                  </a:lnTo>
                  <a:lnTo>
                    <a:pt x="32049" y="113421"/>
                  </a:lnTo>
                  <a:lnTo>
                    <a:pt x="36974" y="115884"/>
                  </a:lnTo>
                  <a:lnTo>
                    <a:pt x="42743" y="117503"/>
                  </a:lnTo>
                  <a:lnTo>
                    <a:pt x="49322" y="119156"/>
                  </a:lnTo>
                  <a:lnTo>
                    <a:pt x="49322" y="119156"/>
                  </a:lnTo>
                  <a:lnTo>
                    <a:pt x="57520" y="120000"/>
                  </a:lnTo>
                  <a:lnTo>
                    <a:pt x="66561" y="120000"/>
                  </a:lnTo>
                  <a:lnTo>
                    <a:pt x="74793" y="118346"/>
                  </a:lnTo>
                  <a:lnTo>
                    <a:pt x="82991" y="11588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2"/>
            <p:cNvSpPr/>
            <p:nvPr/>
          </p:nvSpPr>
          <p:spPr>
            <a:xfrm>
              <a:off x="5233525" y="5255225"/>
              <a:ext cx="89525" cy="89525"/>
            </a:xfrm>
            <a:custGeom>
              <a:rect b="b" l="l" r="r" t="t"/>
              <a:pathLst>
                <a:path extrusionOk="0" fill="none" h="120000" w="120000">
                  <a:moveTo>
                    <a:pt x="107735" y="23691"/>
                  </a:moveTo>
                  <a:lnTo>
                    <a:pt x="107735" y="23691"/>
                  </a:lnTo>
                  <a:lnTo>
                    <a:pt x="103647" y="19603"/>
                  </a:lnTo>
                  <a:lnTo>
                    <a:pt x="99592" y="15548"/>
                  </a:lnTo>
                  <a:lnTo>
                    <a:pt x="95504" y="11460"/>
                  </a:lnTo>
                  <a:lnTo>
                    <a:pt x="89773" y="8176"/>
                  </a:lnTo>
                  <a:lnTo>
                    <a:pt x="89773" y="8176"/>
                  </a:lnTo>
                  <a:lnTo>
                    <a:pt x="84881" y="5730"/>
                  </a:lnTo>
                  <a:lnTo>
                    <a:pt x="79184" y="3283"/>
                  </a:lnTo>
                  <a:lnTo>
                    <a:pt x="73454" y="1675"/>
                  </a:lnTo>
                  <a:lnTo>
                    <a:pt x="67757" y="837"/>
                  </a:lnTo>
                  <a:lnTo>
                    <a:pt x="62027" y="33"/>
                  </a:lnTo>
                  <a:lnTo>
                    <a:pt x="56330" y="837"/>
                  </a:lnTo>
                  <a:lnTo>
                    <a:pt x="50600" y="837"/>
                  </a:lnTo>
                  <a:lnTo>
                    <a:pt x="44903" y="2479"/>
                  </a:lnTo>
                  <a:lnTo>
                    <a:pt x="39173" y="4121"/>
                  </a:lnTo>
                  <a:lnTo>
                    <a:pt x="34280" y="6567"/>
                  </a:lnTo>
                  <a:lnTo>
                    <a:pt x="29388" y="9014"/>
                  </a:lnTo>
                  <a:lnTo>
                    <a:pt x="24495" y="12264"/>
                  </a:lnTo>
                  <a:lnTo>
                    <a:pt x="19603" y="16352"/>
                  </a:lnTo>
                  <a:lnTo>
                    <a:pt x="15515" y="20441"/>
                  </a:lnTo>
                  <a:lnTo>
                    <a:pt x="11426" y="24495"/>
                  </a:lnTo>
                  <a:lnTo>
                    <a:pt x="8176" y="30226"/>
                  </a:lnTo>
                  <a:lnTo>
                    <a:pt x="8176" y="30226"/>
                  </a:lnTo>
                  <a:lnTo>
                    <a:pt x="5730" y="35118"/>
                  </a:lnTo>
                  <a:lnTo>
                    <a:pt x="3283" y="40848"/>
                  </a:lnTo>
                  <a:lnTo>
                    <a:pt x="1641" y="46545"/>
                  </a:lnTo>
                  <a:lnTo>
                    <a:pt x="837" y="52275"/>
                  </a:lnTo>
                  <a:lnTo>
                    <a:pt x="0" y="57972"/>
                  </a:lnTo>
                  <a:lnTo>
                    <a:pt x="0" y="63669"/>
                  </a:lnTo>
                  <a:lnTo>
                    <a:pt x="837" y="69399"/>
                  </a:lnTo>
                  <a:lnTo>
                    <a:pt x="2446" y="75096"/>
                  </a:lnTo>
                  <a:lnTo>
                    <a:pt x="4088" y="80826"/>
                  </a:lnTo>
                  <a:lnTo>
                    <a:pt x="6534" y="85719"/>
                  </a:lnTo>
                  <a:lnTo>
                    <a:pt x="8980" y="91449"/>
                  </a:lnTo>
                  <a:lnTo>
                    <a:pt x="12264" y="95504"/>
                  </a:lnTo>
                  <a:lnTo>
                    <a:pt x="15515" y="100396"/>
                  </a:lnTo>
                  <a:lnTo>
                    <a:pt x="20407" y="104484"/>
                  </a:lnTo>
                  <a:lnTo>
                    <a:pt x="24495" y="108573"/>
                  </a:lnTo>
                  <a:lnTo>
                    <a:pt x="30192" y="111823"/>
                  </a:lnTo>
                  <a:lnTo>
                    <a:pt x="30192" y="111823"/>
                  </a:lnTo>
                  <a:lnTo>
                    <a:pt x="35118" y="114269"/>
                  </a:lnTo>
                  <a:lnTo>
                    <a:pt x="40815" y="116749"/>
                  </a:lnTo>
                  <a:lnTo>
                    <a:pt x="46545" y="118358"/>
                  </a:lnTo>
                  <a:lnTo>
                    <a:pt x="52242" y="119195"/>
                  </a:lnTo>
                  <a:lnTo>
                    <a:pt x="57972" y="120000"/>
                  </a:lnTo>
                  <a:lnTo>
                    <a:pt x="63669" y="120000"/>
                  </a:lnTo>
                  <a:lnTo>
                    <a:pt x="69399" y="119195"/>
                  </a:lnTo>
                  <a:lnTo>
                    <a:pt x="75096" y="117553"/>
                  </a:lnTo>
                  <a:lnTo>
                    <a:pt x="80793" y="115911"/>
                  </a:lnTo>
                  <a:lnTo>
                    <a:pt x="85719" y="114269"/>
                  </a:lnTo>
                  <a:lnTo>
                    <a:pt x="90611" y="111019"/>
                  </a:lnTo>
                  <a:lnTo>
                    <a:pt x="95504" y="107768"/>
                  </a:lnTo>
                  <a:lnTo>
                    <a:pt x="100396" y="104484"/>
                  </a:lnTo>
                  <a:lnTo>
                    <a:pt x="104484" y="100396"/>
                  </a:lnTo>
                  <a:lnTo>
                    <a:pt x="108573" y="95504"/>
                  </a:lnTo>
                  <a:lnTo>
                    <a:pt x="111823" y="90611"/>
                  </a:lnTo>
                  <a:lnTo>
                    <a:pt x="111823" y="90611"/>
                  </a:lnTo>
                  <a:lnTo>
                    <a:pt x="115911" y="80826"/>
                  </a:lnTo>
                  <a:lnTo>
                    <a:pt x="118358" y="71845"/>
                  </a:lnTo>
                  <a:lnTo>
                    <a:pt x="120000" y="62060"/>
                  </a:lnTo>
                  <a:lnTo>
                    <a:pt x="119162" y="52275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2"/>
            <p:cNvSpPr/>
            <p:nvPr/>
          </p:nvSpPr>
          <p:spPr>
            <a:xfrm>
              <a:off x="5453325" y="5382475"/>
              <a:ext cx="88925" cy="88325"/>
            </a:xfrm>
            <a:custGeom>
              <a:rect b="b" l="l" r="r" t="t"/>
              <a:pathLst>
                <a:path extrusionOk="0" fill="none" h="120000" w="120000">
                  <a:moveTo>
                    <a:pt x="46859" y="33"/>
                  </a:moveTo>
                  <a:lnTo>
                    <a:pt x="46859" y="33"/>
                  </a:lnTo>
                  <a:lnTo>
                    <a:pt x="40281" y="1698"/>
                  </a:lnTo>
                  <a:lnTo>
                    <a:pt x="33702" y="4992"/>
                  </a:lnTo>
                  <a:lnTo>
                    <a:pt x="27123" y="8321"/>
                  </a:lnTo>
                  <a:lnTo>
                    <a:pt x="21388" y="12431"/>
                  </a:lnTo>
                  <a:lnTo>
                    <a:pt x="21388" y="12431"/>
                  </a:lnTo>
                  <a:lnTo>
                    <a:pt x="16463" y="16575"/>
                  </a:lnTo>
                  <a:lnTo>
                    <a:pt x="13157" y="21534"/>
                  </a:lnTo>
                  <a:lnTo>
                    <a:pt x="9041" y="26493"/>
                  </a:lnTo>
                  <a:lnTo>
                    <a:pt x="6578" y="31452"/>
                  </a:lnTo>
                  <a:lnTo>
                    <a:pt x="4115" y="36444"/>
                  </a:lnTo>
                  <a:lnTo>
                    <a:pt x="2496" y="42219"/>
                  </a:lnTo>
                  <a:lnTo>
                    <a:pt x="843" y="48027"/>
                  </a:lnTo>
                  <a:lnTo>
                    <a:pt x="0" y="53801"/>
                  </a:lnTo>
                  <a:lnTo>
                    <a:pt x="0" y="59609"/>
                  </a:lnTo>
                  <a:lnTo>
                    <a:pt x="0" y="65383"/>
                  </a:lnTo>
                  <a:lnTo>
                    <a:pt x="843" y="71191"/>
                  </a:lnTo>
                  <a:lnTo>
                    <a:pt x="2496" y="76965"/>
                  </a:lnTo>
                  <a:lnTo>
                    <a:pt x="4115" y="81924"/>
                  </a:lnTo>
                  <a:lnTo>
                    <a:pt x="6578" y="87732"/>
                  </a:lnTo>
                  <a:lnTo>
                    <a:pt x="9884" y="92691"/>
                  </a:lnTo>
                  <a:lnTo>
                    <a:pt x="14000" y="97650"/>
                  </a:lnTo>
                  <a:lnTo>
                    <a:pt x="14000" y="97650"/>
                  </a:lnTo>
                  <a:lnTo>
                    <a:pt x="18082" y="102609"/>
                  </a:lnTo>
                  <a:lnTo>
                    <a:pt x="22198" y="106753"/>
                  </a:lnTo>
                  <a:lnTo>
                    <a:pt x="27123" y="110048"/>
                  </a:lnTo>
                  <a:lnTo>
                    <a:pt x="32049" y="112527"/>
                  </a:lnTo>
                  <a:lnTo>
                    <a:pt x="37818" y="115007"/>
                  </a:lnTo>
                  <a:lnTo>
                    <a:pt x="42743" y="117486"/>
                  </a:lnTo>
                  <a:lnTo>
                    <a:pt x="48479" y="118335"/>
                  </a:lnTo>
                  <a:lnTo>
                    <a:pt x="54247" y="119150"/>
                  </a:lnTo>
                  <a:lnTo>
                    <a:pt x="59983" y="119966"/>
                  </a:lnTo>
                  <a:lnTo>
                    <a:pt x="65752" y="119150"/>
                  </a:lnTo>
                  <a:lnTo>
                    <a:pt x="71487" y="118335"/>
                  </a:lnTo>
                  <a:lnTo>
                    <a:pt x="77256" y="116671"/>
                  </a:lnTo>
                  <a:lnTo>
                    <a:pt x="82991" y="115007"/>
                  </a:lnTo>
                  <a:lnTo>
                    <a:pt x="87916" y="112527"/>
                  </a:lnTo>
                  <a:lnTo>
                    <a:pt x="93685" y="109232"/>
                  </a:lnTo>
                  <a:lnTo>
                    <a:pt x="98611" y="105904"/>
                  </a:lnTo>
                  <a:lnTo>
                    <a:pt x="98611" y="105904"/>
                  </a:lnTo>
                  <a:lnTo>
                    <a:pt x="102727" y="101794"/>
                  </a:lnTo>
                  <a:lnTo>
                    <a:pt x="106842" y="96835"/>
                  </a:lnTo>
                  <a:lnTo>
                    <a:pt x="110115" y="91842"/>
                  </a:lnTo>
                  <a:lnTo>
                    <a:pt x="113387" y="86883"/>
                  </a:lnTo>
                  <a:lnTo>
                    <a:pt x="115884" y="81924"/>
                  </a:lnTo>
                  <a:lnTo>
                    <a:pt x="117503" y="76150"/>
                  </a:lnTo>
                  <a:lnTo>
                    <a:pt x="119156" y="70342"/>
                  </a:lnTo>
                  <a:lnTo>
                    <a:pt x="119966" y="64568"/>
                  </a:lnTo>
                  <a:lnTo>
                    <a:pt x="119966" y="58760"/>
                  </a:lnTo>
                  <a:lnTo>
                    <a:pt x="119966" y="52986"/>
                  </a:lnTo>
                  <a:lnTo>
                    <a:pt x="119156" y="47178"/>
                  </a:lnTo>
                  <a:lnTo>
                    <a:pt x="117503" y="41403"/>
                  </a:lnTo>
                  <a:lnTo>
                    <a:pt x="115040" y="35595"/>
                  </a:lnTo>
                  <a:lnTo>
                    <a:pt x="112578" y="30636"/>
                  </a:lnTo>
                  <a:lnTo>
                    <a:pt x="110115" y="25677"/>
                  </a:lnTo>
                  <a:lnTo>
                    <a:pt x="105999" y="20718"/>
                  </a:lnTo>
                  <a:lnTo>
                    <a:pt x="105999" y="20718"/>
                  </a:lnTo>
                  <a:lnTo>
                    <a:pt x="100264" y="14095"/>
                  </a:lnTo>
                  <a:lnTo>
                    <a:pt x="92876" y="8321"/>
                  </a:lnTo>
                  <a:lnTo>
                    <a:pt x="85454" y="4177"/>
                  </a:lnTo>
                  <a:lnTo>
                    <a:pt x="78065" y="169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2"/>
            <p:cNvSpPr/>
            <p:nvPr/>
          </p:nvSpPr>
          <p:spPr>
            <a:xfrm>
              <a:off x="5682875" y="5188875"/>
              <a:ext cx="88925" cy="89525"/>
            </a:xfrm>
            <a:custGeom>
              <a:rect b="b" l="l" r="r" t="t"/>
              <a:pathLst>
                <a:path extrusionOk="0" fill="none" h="120000" w="120000">
                  <a:moveTo>
                    <a:pt x="0" y="67757"/>
                  </a:moveTo>
                  <a:lnTo>
                    <a:pt x="0" y="67757"/>
                  </a:lnTo>
                  <a:lnTo>
                    <a:pt x="843" y="74258"/>
                  </a:lnTo>
                  <a:lnTo>
                    <a:pt x="3306" y="80793"/>
                  </a:lnTo>
                  <a:lnTo>
                    <a:pt x="3306" y="80793"/>
                  </a:lnTo>
                  <a:lnTo>
                    <a:pt x="5768" y="85685"/>
                  </a:lnTo>
                  <a:lnTo>
                    <a:pt x="8231" y="91415"/>
                  </a:lnTo>
                  <a:lnTo>
                    <a:pt x="11504" y="96308"/>
                  </a:lnTo>
                  <a:lnTo>
                    <a:pt x="15619" y="100396"/>
                  </a:lnTo>
                  <a:lnTo>
                    <a:pt x="19735" y="104484"/>
                  </a:lnTo>
                  <a:lnTo>
                    <a:pt x="23851" y="108539"/>
                  </a:lnTo>
                  <a:lnTo>
                    <a:pt x="28777" y="111823"/>
                  </a:lnTo>
                  <a:lnTo>
                    <a:pt x="33702" y="114269"/>
                  </a:lnTo>
                  <a:lnTo>
                    <a:pt x="39437" y="116716"/>
                  </a:lnTo>
                  <a:lnTo>
                    <a:pt x="45206" y="118358"/>
                  </a:lnTo>
                  <a:lnTo>
                    <a:pt x="50941" y="119162"/>
                  </a:lnTo>
                  <a:lnTo>
                    <a:pt x="56710" y="119966"/>
                  </a:lnTo>
                  <a:lnTo>
                    <a:pt x="62445" y="119966"/>
                  </a:lnTo>
                  <a:lnTo>
                    <a:pt x="68214" y="119162"/>
                  </a:lnTo>
                  <a:lnTo>
                    <a:pt x="73949" y="118358"/>
                  </a:lnTo>
                  <a:lnTo>
                    <a:pt x="79718" y="115911"/>
                  </a:lnTo>
                  <a:lnTo>
                    <a:pt x="79718" y="115911"/>
                  </a:lnTo>
                  <a:lnTo>
                    <a:pt x="85454" y="114269"/>
                  </a:lnTo>
                  <a:lnTo>
                    <a:pt x="91222" y="110985"/>
                  </a:lnTo>
                  <a:lnTo>
                    <a:pt x="96148" y="107735"/>
                  </a:lnTo>
                  <a:lnTo>
                    <a:pt x="100264" y="103647"/>
                  </a:lnTo>
                  <a:lnTo>
                    <a:pt x="104346" y="99558"/>
                  </a:lnTo>
                  <a:lnTo>
                    <a:pt x="108462" y="95504"/>
                  </a:lnTo>
                  <a:lnTo>
                    <a:pt x="110924" y="90611"/>
                  </a:lnTo>
                  <a:lnTo>
                    <a:pt x="114231" y="85685"/>
                  </a:lnTo>
                  <a:lnTo>
                    <a:pt x="115850" y="79988"/>
                  </a:lnTo>
                  <a:lnTo>
                    <a:pt x="117503" y="74258"/>
                  </a:lnTo>
                  <a:lnTo>
                    <a:pt x="119156" y="69366"/>
                  </a:lnTo>
                  <a:lnTo>
                    <a:pt x="119966" y="62831"/>
                  </a:lnTo>
                  <a:lnTo>
                    <a:pt x="119966" y="57134"/>
                  </a:lnTo>
                  <a:lnTo>
                    <a:pt x="119156" y="51404"/>
                  </a:lnTo>
                  <a:lnTo>
                    <a:pt x="118313" y="45707"/>
                  </a:lnTo>
                  <a:lnTo>
                    <a:pt x="115850" y="40011"/>
                  </a:lnTo>
                  <a:lnTo>
                    <a:pt x="115850" y="40011"/>
                  </a:lnTo>
                  <a:lnTo>
                    <a:pt x="113387" y="34280"/>
                  </a:lnTo>
                  <a:lnTo>
                    <a:pt x="110924" y="28584"/>
                  </a:lnTo>
                  <a:lnTo>
                    <a:pt x="107652" y="23658"/>
                  </a:lnTo>
                  <a:lnTo>
                    <a:pt x="103536" y="19603"/>
                  </a:lnTo>
                  <a:lnTo>
                    <a:pt x="99420" y="15515"/>
                  </a:lnTo>
                  <a:lnTo>
                    <a:pt x="95305" y="11426"/>
                  </a:lnTo>
                  <a:lnTo>
                    <a:pt x="90379" y="8980"/>
                  </a:lnTo>
                  <a:lnTo>
                    <a:pt x="85454" y="5730"/>
                  </a:lnTo>
                  <a:lnTo>
                    <a:pt x="79718" y="4088"/>
                  </a:lnTo>
                  <a:lnTo>
                    <a:pt x="73949" y="2446"/>
                  </a:lnTo>
                  <a:lnTo>
                    <a:pt x="68214" y="804"/>
                  </a:lnTo>
                  <a:lnTo>
                    <a:pt x="62445" y="804"/>
                  </a:lnTo>
                  <a:lnTo>
                    <a:pt x="56710" y="0"/>
                  </a:lnTo>
                  <a:lnTo>
                    <a:pt x="50941" y="804"/>
                  </a:lnTo>
                  <a:lnTo>
                    <a:pt x="45206" y="2446"/>
                  </a:lnTo>
                  <a:lnTo>
                    <a:pt x="39437" y="4088"/>
                  </a:lnTo>
                  <a:lnTo>
                    <a:pt x="39437" y="4088"/>
                  </a:lnTo>
                  <a:lnTo>
                    <a:pt x="32859" y="6534"/>
                  </a:lnTo>
                  <a:lnTo>
                    <a:pt x="27123" y="9784"/>
                  </a:lnTo>
                  <a:lnTo>
                    <a:pt x="22198" y="13068"/>
                  </a:lnTo>
                  <a:lnTo>
                    <a:pt x="17272" y="17157"/>
                  </a:lnTo>
                  <a:lnTo>
                    <a:pt x="13157" y="22049"/>
                  </a:lnTo>
                  <a:lnTo>
                    <a:pt x="9884" y="26942"/>
                  </a:lnTo>
                  <a:lnTo>
                    <a:pt x="6578" y="31834"/>
                  </a:lnTo>
                  <a:lnTo>
                    <a:pt x="4115" y="3753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2"/>
            <p:cNvSpPr/>
            <p:nvPr/>
          </p:nvSpPr>
          <p:spPr>
            <a:xfrm>
              <a:off x="5411925" y="5110925"/>
              <a:ext cx="188775" cy="189400"/>
            </a:xfrm>
            <a:custGeom>
              <a:rect b="b" l="l" r="r" t="t"/>
              <a:pathLst>
                <a:path extrusionOk="0" fill="none" h="120000" w="120000">
                  <a:moveTo>
                    <a:pt x="0" y="59809"/>
                  </a:moveTo>
                  <a:lnTo>
                    <a:pt x="0" y="59809"/>
                  </a:lnTo>
                  <a:lnTo>
                    <a:pt x="397" y="54012"/>
                  </a:lnTo>
                  <a:lnTo>
                    <a:pt x="1160" y="47851"/>
                  </a:lnTo>
                  <a:lnTo>
                    <a:pt x="2717" y="42053"/>
                  </a:lnTo>
                  <a:lnTo>
                    <a:pt x="4656" y="36652"/>
                  </a:lnTo>
                  <a:lnTo>
                    <a:pt x="7357" y="31251"/>
                  </a:lnTo>
                  <a:lnTo>
                    <a:pt x="10456" y="26626"/>
                  </a:lnTo>
                  <a:lnTo>
                    <a:pt x="13937" y="22001"/>
                  </a:lnTo>
                  <a:lnTo>
                    <a:pt x="17814" y="17756"/>
                  </a:lnTo>
                  <a:lnTo>
                    <a:pt x="22073" y="13891"/>
                  </a:lnTo>
                  <a:lnTo>
                    <a:pt x="26317" y="10422"/>
                  </a:lnTo>
                  <a:lnTo>
                    <a:pt x="31354" y="7333"/>
                  </a:lnTo>
                  <a:lnTo>
                    <a:pt x="36773" y="4640"/>
                  </a:lnTo>
                  <a:lnTo>
                    <a:pt x="42193" y="2708"/>
                  </a:lnTo>
                  <a:lnTo>
                    <a:pt x="47993" y="1172"/>
                  </a:lnTo>
                  <a:lnTo>
                    <a:pt x="53810" y="395"/>
                  </a:lnTo>
                  <a:lnTo>
                    <a:pt x="59992" y="15"/>
                  </a:lnTo>
                  <a:lnTo>
                    <a:pt x="59992" y="15"/>
                  </a:lnTo>
                  <a:lnTo>
                    <a:pt x="66189" y="395"/>
                  </a:lnTo>
                  <a:lnTo>
                    <a:pt x="72387" y="1172"/>
                  </a:lnTo>
                  <a:lnTo>
                    <a:pt x="77806" y="2708"/>
                  </a:lnTo>
                  <a:lnTo>
                    <a:pt x="83607" y="4640"/>
                  </a:lnTo>
                  <a:lnTo>
                    <a:pt x="88645" y="7333"/>
                  </a:lnTo>
                  <a:lnTo>
                    <a:pt x="93667" y="10422"/>
                  </a:lnTo>
                  <a:lnTo>
                    <a:pt x="98307" y="13891"/>
                  </a:lnTo>
                  <a:lnTo>
                    <a:pt x="102566" y="17756"/>
                  </a:lnTo>
                  <a:lnTo>
                    <a:pt x="106444" y="22001"/>
                  </a:lnTo>
                  <a:lnTo>
                    <a:pt x="109924" y="26626"/>
                  </a:lnTo>
                  <a:lnTo>
                    <a:pt x="113023" y="31251"/>
                  </a:lnTo>
                  <a:lnTo>
                    <a:pt x="115343" y="36652"/>
                  </a:lnTo>
                  <a:lnTo>
                    <a:pt x="117663" y="42053"/>
                  </a:lnTo>
                  <a:lnTo>
                    <a:pt x="118823" y="47851"/>
                  </a:lnTo>
                  <a:lnTo>
                    <a:pt x="119984" y="54012"/>
                  </a:lnTo>
                  <a:lnTo>
                    <a:pt x="119984" y="59809"/>
                  </a:lnTo>
                  <a:lnTo>
                    <a:pt x="119984" y="59809"/>
                  </a:lnTo>
                  <a:lnTo>
                    <a:pt x="119984" y="65971"/>
                  </a:lnTo>
                  <a:lnTo>
                    <a:pt x="118823" y="72148"/>
                  </a:lnTo>
                  <a:lnTo>
                    <a:pt x="117663" y="77930"/>
                  </a:lnTo>
                  <a:lnTo>
                    <a:pt x="115343" y="83331"/>
                  </a:lnTo>
                  <a:lnTo>
                    <a:pt x="113023" y="88352"/>
                  </a:lnTo>
                  <a:lnTo>
                    <a:pt x="109924" y="93373"/>
                  </a:lnTo>
                  <a:lnTo>
                    <a:pt x="106444" y="97998"/>
                  </a:lnTo>
                  <a:lnTo>
                    <a:pt x="102566" y="102243"/>
                  </a:lnTo>
                  <a:lnTo>
                    <a:pt x="98307" y="106092"/>
                  </a:lnTo>
                  <a:lnTo>
                    <a:pt x="93667" y="109561"/>
                  </a:lnTo>
                  <a:lnTo>
                    <a:pt x="88645" y="112650"/>
                  </a:lnTo>
                  <a:lnTo>
                    <a:pt x="83607" y="114963"/>
                  </a:lnTo>
                  <a:lnTo>
                    <a:pt x="77806" y="117291"/>
                  </a:lnTo>
                  <a:lnTo>
                    <a:pt x="72387" y="118447"/>
                  </a:lnTo>
                  <a:lnTo>
                    <a:pt x="66189" y="119604"/>
                  </a:lnTo>
                  <a:lnTo>
                    <a:pt x="59992" y="119984"/>
                  </a:lnTo>
                  <a:lnTo>
                    <a:pt x="59992" y="119984"/>
                  </a:lnTo>
                  <a:lnTo>
                    <a:pt x="53810" y="119604"/>
                  </a:lnTo>
                  <a:lnTo>
                    <a:pt x="47993" y="118447"/>
                  </a:lnTo>
                  <a:lnTo>
                    <a:pt x="42193" y="117291"/>
                  </a:lnTo>
                  <a:lnTo>
                    <a:pt x="36773" y="114963"/>
                  </a:lnTo>
                  <a:lnTo>
                    <a:pt x="31354" y="112650"/>
                  </a:lnTo>
                  <a:lnTo>
                    <a:pt x="26317" y="109561"/>
                  </a:lnTo>
                  <a:lnTo>
                    <a:pt x="22073" y="106092"/>
                  </a:lnTo>
                  <a:lnTo>
                    <a:pt x="17814" y="102243"/>
                  </a:lnTo>
                  <a:lnTo>
                    <a:pt x="13937" y="97998"/>
                  </a:lnTo>
                  <a:lnTo>
                    <a:pt x="10456" y="93373"/>
                  </a:lnTo>
                  <a:lnTo>
                    <a:pt x="7357" y="88352"/>
                  </a:lnTo>
                  <a:lnTo>
                    <a:pt x="4656" y="83331"/>
                  </a:lnTo>
                  <a:lnTo>
                    <a:pt x="2717" y="77930"/>
                  </a:lnTo>
                  <a:lnTo>
                    <a:pt x="1160" y="72148"/>
                  </a:lnTo>
                  <a:lnTo>
                    <a:pt x="397" y="65971"/>
                  </a:lnTo>
                  <a:lnTo>
                    <a:pt x="0" y="59809"/>
                  </a:lnTo>
                  <a:lnTo>
                    <a:pt x="0" y="59809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2"/>
            <p:cNvSpPr/>
            <p:nvPr/>
          </p:nvSpPr>
          <p:spPr>
            <a:xfrm>
              <a:off x="5367475" y="5025075"/>
              <a:ext cx="81600" cy="105975"/>
            </a:xfrm>
            <a:custGeom>
              <a:rect b="b" l="l" r="r" t="t"/>
              <a:pathLst>
                <a:path extrusionOk="0" fill="none" h="120000" w="120000">
                  <a:moveTo>
                    <a:pt x="0" y="28"/>
                  </a:moveTo>
                  <a:lnTo>
                    <a:pt x="120000" y="11997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5567800" y="4999500"/>
              <a:ext cx="115100" cy="133975"/>
            </a:xfrm>
            <a:custGeom>
              <a:rect b="b" l="l" r="r" t="t"/>
              <a:pathLst>
                <a:path extrusionOk="0" fill="none" h="120000" w="120000">
                  <a:moveTo>
                    <a:pt x="0" y="120000"/>
                  </a:moveTo>
                  <a:lnTo>
                    <a:pt x="119973" y="2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2"/>
            <p:cNvSpPr/>
            <p:nvPr/>
          </p:nvSpPr>
          <p:spPr>
            <a:xfrm>
              <a:off x="5600075" y="5217475"/>
              <a:ext cx="127275" cy="16475"/>
            </a:xfrm>
            <a:custGeom>
              <a:rect b="b" l="l" r="r" t="t"/>
              <a:pathLst>
                <a:path extrusionOk="0" fill="none" h="120000" w="120000">
                  <a:moveTo>
                    <a:pt x="119976" y="119817"/>
                  </a:moveTo>
                  <a:lnTo>
                    <a:pt x="0" y="18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2"/>
            <p:cNvSpPr/>
            <p:nvPr/>
          </p:nvSpPr>
          <p:spPr>
            <a:xfrm>
              <a:off x="5497775" y="5299675"/>
              <a:ext cx="4900" cy="126675"/>
            </a:xfrm>
            <a:custGeom>
              <a:rect b="b" l="l" r="r" t="t"/>
              <a:pathLst>
                <a:path extrusionOk="0" fill="none" h="120000" w="120000">
                  <a:moveTo>
                    <a:pt x="0" y="120000"/>
                  </a:moveTo>
                  <a:lnTo>
                    <a:pt x="119387" y="2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2"/>
            <p:cNvSpPr/>
            <p:nvPr/>
          </p:nvSpPr>
          <p:spPr>
            <a:xfrm>
              <a:off x="5277975" y="5241825"/>
              <a:ext cx="141275" cy="58500"/>
            </a:xfrm>
            <a:custGeom>
              <a:rect b="b" l="l" r="r" t="t"/>
              <a:pathLst>
                <a:path extrusionOk="0" fill="none" h="120000" w="120000">
                  <a:moveTo>
                    <a:pt x="0" y="119948"/>
                  </a:moveTo>
                  <a:lnTo>
                    <a:pt x="119999" y="5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/>
          <p:nvPr>
            <p:ph type="title"/>
          </p:nvPr>
        </p:nvSpPr>
        <p:spPr>
          <a:xfrm>
            <a:off x="311700" y="304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Preprocessing</a:t>
            </a:r>
            <a:endParaRPr/>
          </a:p>
        </p:txBody>
      </p:sp>
      <p:sp>
        <p:nvSpPr>
          <p:cNvPr id="197" name="Google Shape;197;p23"/>
          <p:cNvSpPr txBox="1"/>
          <p:nvPr>
            <p:ph idx="1" type="body"/>
          </p:nvPr>
        </p:nvSpPr>
        <p:spPr>
          <a:xfrm>
            <a:off x="311700" y="841325"/>
            <a:ext cx="8520600" cy="39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b="1" lang="en"/>
              <a:t>Handling Missing Values:</a:t>
            </a:r>
            <a:r>
              <a:rPr lang="en"/>
              <a:t> Rows with missing timestamps were removed, and any inconsistencies in timestamp formatting were rectified.</a:t>
            </a:r>
            <a:endParaRPr/>
          </a:p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b="1" lang="en"/>
              <a:t>Duplicate Management:</a:t>
            </a:r>
            <a:r>
              <a:rPr lang="en"/>
              <a:t> We identified duplicate records by considering a combination of ‘Timestamp’ and relevant identifiers. To ensure data integrity, only the initial non-duplicate entries were retained.</a:t>
            </a:r>
            <a:endParaRPr/>
          </a:p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b="1" lang="en"/>
              <a:t>Enhance data interpretation:</a:t>
            </a:r>
            <a:r>
              <a:rPr lang="en"/>
              <a:t> We transformed the ‘Timestamp’ column into a human-readable ‘DateTime’ format, ‘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%Y-%m-%d %H:%M:%S</a:t>
            </a:r>
            <a:r>
              <a:rPr lang="en"/>
              <a:t>’.</a:t>
            </a:r>
            <a:endParaRPr/>
          </a:p>
        </p:txBody>
      </p:sp>
      <p:sp>
        <p:nvSpPr>
          <p:cNvPr id="198" name="Google Shape;19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/>
          <p:nvPr>
            <p:ph type="title"/>
          </p:nvPr>
        </p:nvSpPr>
        <p:spPr>
          <a:xfrm>
            <a:off x="311700" y="355125"/>
            <a:ext cx="85206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40909"/>
              <a:buNone/>
            </a:pPr>
            <a:r>
              <a:rPr lang="en" sz="2420"/>
              <a:t>Merging the Vibration Dataset with Machine Status Dataset </a:t>
            </a:r>
            <a:endParaRPr sz="2420"/>
          </a:p>
        </p:txBody>
      </p:sp>
      <p:sp>
        <p:nvSpPr>
          <p:cNvPr id="204" name="Google Shape;204;p24"/>
          <p:cNvSpPr txBox="1"/>
          <p:nvPr>
            <p:ph idx="1" type="body"/>
          </p:nvPr>
        </p:nvSpPr>
        <p:spPr>
          <a:xfrm>
            <a:off x="311700" y="1299125"/>
            <a:ext cx="8520600" cy="2919000"/>
          </a:xfrm>
          <a:prstGeom prst="rect">
            <a:avLst/>
          </a:prstGeom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mapped_df = (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    pd.merge_asof(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        pd.merge_asof(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            pd.merge_asof(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                vibration_df, sensor1, on="Timestamp", direction="nearest"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            ),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            sensor2, on="Timestamp", direction="nearest"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        ),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        sensor3, on="Timestamp", direction="nearest"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    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00"/>
          </a:p>
        </p:txBody>
      </p:sp>
      <p:sp>
        <p:nvSpPr>
          <p:cNvPr id="205" name="Google Shape;20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/>
          <p:nvPr>
            <p:ph type="title"/>
          </p:nvPr>
        </p:nvSpPr>
        <p:spPr>
          <a:xfrm>
            <a:off x="311700" y="68300"/>
            <a:ext cx="85206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40909"/>
              <a:buNone/>
            </a:pPr>
            <a:r>
              <a:rPr lang="en" sz="2420"/>
              <a:t>Merging the Vibration Dataset with Machine Status Dataset </a:t>
            </a:r>
            <a:endParaRPr sz="2420"/>
          </a:p>
        </p:txBody>
      </p:sp>
      <p:sp>
        <p:nvSpPr>
          <p:cNvPr id="211" name="Google Shape;21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2" name="Google Shape;21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538" y="633300"/>
            <a:ext cx="5474926" cy="2050000"/>
          </a:xfrm>
          <a:prstGeom prst="rect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3" name="Google Shape;213;p25"/>
          <p:cNvSpPr txBox="1"/>
          <p:nvPr>
            <p:ph idx="1" type="body"/>
          </p:nvPr>
        </p:nvSpPr>
        <p:spPr>
          <a:xfrm>
            <a:off x="311725" y="2817125"/>
            <a:ext cx="8520600" cy="2239800"/>
          </a:xfrm>
          <a:prstGeom prst="rect">
            <a:avLst/>
          </a:prstGeom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s1_m = [f"machine{i}" for i in range(1, 6)]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s2_m = [f"machine{i}" for i in range(6, 14)]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s3_m = [f"machine{i}" for i in range(14, 22)]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def handle_outlier_machine_status(row):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    if row["s1_Timestamp_minutes_diff"] &gt; tolerance: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        row[s1_m] = 0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    if row["s2_Timestamp_minutes_diff"] &gt; tolerance: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        row[s2_m] = 0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    if row["s3_Timestamp_minutes_diff"] &gt; tolerance: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        row[s3_m] = 0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    return row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4" name="Google Shape;214;p25"/>
          <p:cNvSpPr/>
          <p:nvPr/>
        </p:nvSpPr>
        <p:spPr>
          <a:xfrm>
            <a:off x="6634950" y="2893600"/>
            <a:ext cx="2116200" cy="669300"/>
          </a:xfrm>
          <a:prstGeom prst="rect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 as t</a:t>
            </a:r>
            <a:r>
              <a:rPr lang="en"/>
              <a:t>olerance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0" name="Google Shape;2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5600" y="29200"/>
            <a:ext cx="2387025" cy="5085125"/>
          </a:xfrm>
          <a:prstGeom prst="rect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1" name="Google Shape;221;p26"/>
          <p:cNvSpPr/>
          <p:nvPr/>
        </p:nvSpPr>
        <p:spPr>
          <a:xfrm>
            <a:off x="917800" y="1523300"/>
            <a:ext cx="3365400" cy="203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MERGED DATASET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